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4" r:id="rId12"/>
    <p:sldId id="268" r:id="rId13"/>
    <p:sldId id="269" r:id="rId14"/>
    <p:sldId id="270" r:id="rId15"/>
    <p:sldId id="263" r:id="rId16"/>
  </p:sldIdLst>
  <p:sldSz cx="9144000" cy="6858000" type="screen4x3"/>
  <p:notesSz cx="6834188" cy="9979025"/>
  <p:embeddedFontLst>
    <p:embeddedFont>
      <p:font typeface="EB Garamond" panose="00000500000000000000" pitchFamily="2" charset="0"/>
      <p:regular r:id="rId18"/>
      <p:bold r:id="rId19"/>
      <p:italic r:id="rId20"/>
      <p:boldItalic r:id="rId21"/>
    </p:embeddedFont>
    <p:embeddedFont>
      <p:font typeface="EB Garamond Medium" panose="00000600000000000000" pitchFamily="2" charset="0"/>
      <p:regular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Montserrat Black" panose="00000A00000000000000" pitchFamily="2" charset="-18"/>
      <p:bold r:id="rId27"/>
      <p:boldItalic r:id="rId28"/>
    </p:embeddedFont>
    <p:embeddedFont>
      <p:font typeface="Montserrat Light" panose="00000400000000000000" pitchFamily="2" charset="-18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hnPpFnRPLcE6cKEPv2Tv3TDJ+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8" autoAdjust="0"/>
  </p:normalViewPr>
  <p:slideViewPr>
    <p:cSldViewPr snapToGrid="0">
      <p:cViewPr varScale="1">
        <p:scale>
          <a:sx n="71" d="100"/>
          <a:sy n="71" d="100"/>
        </p:scale>
        <p:origin x="28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71125" y="0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l-S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6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78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3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1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21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l-SI"/>
              <a:t>15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" name="Google Shape;39;p2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l-SI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" name="Google Shape;47;p3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l-S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p6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l-S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8" name="Google Shape;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3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:notes"/>
          <p:cNvSpPr txBox="1">
            <a:spLocks noGrp="1"/>
          </p:cNvSpPr>
          <p:nvPr>
            <p:ph type="sldNum" idx="12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slovni diapozitiv" type="title">
  <p:cSld name="TITL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60"/>
              <a:buChar char="*"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5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55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56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 in vsebina" type="obj">
  <p:cSld name="OBJEC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1907704" y="409647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Font typeface="Trebuchet MS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899592" y="2132856"/>
            <a:ext cx="7552928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22725C"/>
              </a:buClr>
              <a:buSzPts val="2200"/>
              <a:buFont typeface="Arial"/>
              <a:buChar char="•"/>
              <a:defRPr>
                <a:solidFill>
                  <a:srgbClr val="22725C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725C"/>
              </a:buClr>
              <a:buSzPts val="2000"/>
              <a:buFont typeface="Arial"/>
              <a:buChar char="•"/>
              <a:defRPr>
                <a:solidFill>
                  <a:srgbClr val="22725C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725C"/>
              </a:buClr>
              <a:buSzPts val="1800"/>
              <a:buFont typeface="Arial"/>
              <a:buChar char="•"/>
              <a:defRPr>
                <a:solidFill>
                  <a:srgbClr val="22725C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2725C"/>
              </a:buClr>
              <a:buSzPts val="1600"/>
              <a:buFont typeface="Arial"/>
              <a:buChar char="•"/>
              <a:defRPr>
                <a:solidFill>
                  <a:srgbClr val="22725C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725C"/>
              </a:buClr>
              <a:buSzPts val="1400"/>
              <a:buFont typeface="Arial"/>
              <a:buChar char="•"/>
              <a:defRPr>
                <a:solidFill>
                  <a:srgbClr val="22725C"/>
                </a:solidFill>
              </a:defRPr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pic>
        <p:nvPicPr>
          <p:cNvPr id="25" name="Google Shape;2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544" y="404664"/>
            <a:ext cx="1027716" cy="102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ni diapozitiv">
  <p:cSld name="Naslovni diapozitiv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/>
          <p:nvPr/>
        </p:nvSpPr>
        <p:spPr>
          <a:xfrm>
            <a:off x="-7021288" y="-5716016"/>
            <a:ext cx="25535874" cy="10269760"/>
          </a:xfrm>
          <a:prstGeom prst="ellipse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3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ctrTitle"/>
          </p:nvPr>
        </p:nvSpPr>
        <p:spPr>
          <a:xfrm>
            <a:off x="1691681" y="332656"/>
            <a:ext cx="6192688" cy="15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80"/>
              <a:buFont typeface="Arial"/>
              <a:buNone/>
              <a:defRPr sz="5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404664"/>
            <a:ext cx="1362989" cy="135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4" name="Google Shape;14;p2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si/teme/dijaski-domovi/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" title="Untitled-2.jpg"/>
          <p:cNvPicPr preferRelativeResize="0"/>
          <p:nvPr/>
        </p:nvPicPr>
        <p:blipFill rotWithShape="1">
          <a:blip r:embed="rId3">
            <a:alphaModFix/>
          </a:blip>
          <a:srcRect r="24998"/>
          <a:stretch/>
        </p:blipFill>
        <p:spPr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 txBox="1"/>
          <p:nvPr/>
        </p:nvSpPr>
        <p:spPr>
          <a:xfrm>
            <a:off x="4056993" y="4184575"/>
            <a:ext cx="4483457" cy="20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0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INFORMATIVNI DAN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3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0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DIJAŠKI DOM ŠGV</a:t>
            </a:r>
            <a:br>
              <a:rPr lang="sl-SI" sz="30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br>
              <a:rPr lang="sl-SI" sz="30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endParaRPr sz="1900" i="1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t="51325"/>
          <a:stretch/>
        </p:blipFill>
        <p:spPr>
          <a:xfrm>
            <a:off x="35496" y="4149080"/>
            <a:ext cx="9108504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 rotWithShape="1">
          <a:blip r:embed="rId3">
            <a:alphaModFix/>
          </a:blip>
          <a:srcRect t="51325"/>
          <a:stretch/>
        </p:blipFill>
        <p:spPr>
          <a:xfrm rot="10800000">
            <a:off x="0" y="-99391"/>
            <a:ext cx="9108504" cy="270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0068119-5731-E345-A30F-6C4DBF85F00C}"/>
              </a:ext>
            </a:extLst>
          </p:cNvPr>
          <p:cNvSpPr txBox="1"/>
          <p:nvPr/>
        </p:nvSpPr>
        <p:spPr>
          <a:xfrm>
            <a:off x="1493196" y="0"/>
            <a:ext cx="5831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l-PL" sz="24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POMEMBNI DATUMI ZA VPIS V DOM</a:t>
            </a:r>
            <a:endParaRPr lang="pl-PL"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480B2CA-A145-BDDB-8B16-CCA08DE4A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52809"/>
              </p:ext>
            </p:extLst>
          </p:nvPr>
        </p:nvGraphicFramePr>
        <p:xfrm>
          <a:off x="181348" y="558340"/>
          <a:ext cx="8816800" cy="62867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52350">
                  <a:extLst>
                    <a:ext uri="{9D8B030D-6E8A-4147-A177-3AD203B41FA5}">
                      <a16:colId xmlns:a16="http://schemas.microsoft.com/office/drawing/2014/main" val="3606960380"/>
                    </a:ext>
                  </a:extLst>
                </a:gridCol>
                <a:gridCol w="7364450">
                  <a:extLst>
                    <a:ext uri="{9D8B030D-6E8A-4147-A177-3AD203B41FA5}">
                      <a16:colId xmlns:a16="http://schemas.microsoft.com/office/drawing/2014/main" val="2342257260"/>
                    </a:ext>
                  </a:extLst>
                </a:gridCol>
              </a:tblGrid>
              <a:tr h="52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2. 4. 2026</a:t>
                      </a:r>
                      <a:endParaRPr sz="17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b="1" noProof="0" dirty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Prijavljanje kandidatov za vpis v dijaški dom. </a:t>
                      </a:r>
                      <a:endParaRPr lang="sl-SI" sz="1600" b="1" noProof="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837381903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9. 4. 2026 </a:t>
                      </a:r>
                      <a:endParaRPr sz="16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Javna objava številčnega stanja prijav (splet DD ŠGV - MVI).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711122065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30. 6. 2026 (do 2. kroga vpisa v SŠ)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a) Prenosi prijav kandidatov za vpis v dijaški dom. 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sl-SI" sz="1600" noProof="0" dirty="0">
                        <a:solidFill>
                          <a:srgbClr val="002060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b) Prva prijava za kandidate, ki se predhodno še niso prijavili v noben dijaški dom in bi želeli bivati v dijaškem domu zaradi: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prenosa prijave v srednji šoli do 6. 5. 2026 ali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vpisa na drugo šolo v 2. krogu v srednji šoli.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sl-SI" sz="1600" noProof="0" dirty="0">
                        <a:solidFill>
                          <a:srgbClr val="002060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c) Prva prijava za kandidate, ki so se zadnje šolsko leto izobraževali v tujini.</a:t>
                      </a:r>
                      <a:endParaRPr lang="sl-SI" sz="160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200464888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1. 7. 2026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Javna objava številčnega stanja prijav (splet DD ŠGV - MVI).</a:t>
                      </a:r>
                      <a:endParaRPr lang="sl-SI" sz="160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79592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 30. 6. in 3. 7. 2026</a:t>
                      </a:r>
                      <a:endParaRPr sz="16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noProof="0" dirty="0">
                          <a:solidFill>
                            <a:srgbClr val="00B05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Obveščanje prijavljenih kandidatov o omejitvah vpisa in vabila k vpisu.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Vpis in prinašanje dokumentov učencev in dijakov v dijaške domove brez omejitve vpisa.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b="1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*oddaja dokumentacije za vpis v Dijaški dom ŠGV bo možna tudi ob vpisu na šolo oz. izvedbi 1. kroga izbirnega postopka, torej med 16. in 19. junijem 2026</a:t>
                      </a:r>
                      <a:endParaRPr lang="sl-SI" sz="1600" noProof="0" dirty="0">
                        <a:solidFill>
                          <a:srgbClr val="002060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147999121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 13. 7. in 31. 8.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 noProof="0" dirty="0">
                          <a:solidFill>
                            <a:srgbClr val="002060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Prenos prijav, vpis in prinašanje dokumentov kandidatov, ki se niso prijavili za vpis v dijaški dom do 2. 4. 2026, v dijaške domove, ki imajo še prosta mesta.</a:t>
                      </a:r>
                      <a:endParaRPr lang="sl-SI" sz="160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6183165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3">
            <a:alphaModFix/>
          </a:blip>
          <a:srcRect r="18207"/>
          <a:stretch/>
        </p:blipFill>
        <p:spPr>
          <a:xfrm>
            <a:off x="-36511" y="0"/>
            <a:ext cx="91805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B2B00D3-EFB7-7FF7-5CD7-742302E1C8A2}"/>
              </a:ext>
            </a:extLst>
          </p:cNvPr>
          <p:cNvSpPr txBox="1"/>
          <p:nvPr/>
        </p:nvSpPr>
        <p:spPr>
          <a:xfrm>
            <a:off x="1968618" y="204202"/>
            <a:ext cx="5170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l-PL" sz="24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PRIJAVA ZA VPIS V DIJAŠKI DOM</a:t>
            </a:r>
            <a:endParaRPr lang="pl-PL" sz="11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6EAA2A4-F45B-9C08-24FB-F507A79F799C}"/>
              </a:ext>
            </a:extLst>
          </p:cNvPr>
          <p:cNvSpPr txBox="1"/>
          <p:nvPr/>
        </p:nvSpPr>
        <p:spPr>
          <a:xfrm>
            <a:off x="1485014" y="870068"/>
            <a:ext cx="63444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https://www.gov.si/teme/dijaski-domovi/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Vpis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poteka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preko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spletne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aplikacije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Vpisni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postopek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prijavnico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izpolnite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natisnite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podpišite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skupaj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s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starši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pošljite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priporočeno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naslov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šole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ali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dijaškega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doma</a:t>
            </a:r>
            <a:r>
              <a:rPr lang="sl-SI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 2. 4. 2026.</a:t>
            </a:r>
            <a:endParaRPr lang="sl-SI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Naslov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šole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Goriška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cesta 29, 5271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Vipava</a:t>
            </a:r>
            <a:endParaRPr lang="sl-SI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Naslov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dijaškega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doma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Gabrijanova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ulica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19, 5271 </a:t>
            </a:r>
            <a:r>
              <a:rPr lang="en-US" sz="2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Vipava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Lahko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prijavite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tudi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tako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da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ročno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izpolnite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prijavnico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spletna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stran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ŠGV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ali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MVI)</a:t>
            </a:r>
            <a:endParaRPr lang="en-US"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5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/>
          <p:nvPr/>
        </p:nvSpPr>
        <p:spPr>
          <a:xfrm>
            <a:off x="6146102" y="472768"/>
            <a:ext cx="2304257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120"/>
              <a:buFont typeface="Trebuchet MS"/>
              <a:buNone/>
            </a:pPr>
            <a:r>
              <a:rPr lang="sl-SI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40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28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</a:t>
            </a:r>
            <a:br>
              <a:rPr lang="sl-SI" sz="28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800" b="1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D0D6751-F87C-021E-3396-63A54F008AFA}"/>
              </a:ext>
            </a:extLst>
          </p:cNvPr>
          <p:cNvSpPr txBox="1"/>
          <p:nvPr/>
        </p:nvSpPr>
        <p:spPr>
          <a:xfrm>
            <a:off x="2281137" y="340524"/>
            <a:ext cx="4737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OSKRBNINA IN SUBVENCIJA</a:t>
            </a:r>
            <a:endParaRPr lang="en-US"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F99A942-447C-5D20-A4D6-4E662FD6A15F}"/>
              </a:ext>
            </a:extLst>
          </p:cNvPr>
          <p:cNvSpPr txBox="1"/>
          <p:nvPr/>
        </p:nvSpPr>
        <p:spPr>
          <a:xfrm>
            <a:off x="1709636" y="1138356"/>
            <a:ext cx="58803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OSKRBNINA (nastanitev in prehrana)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sl-SI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določi MVI; šolsko leto 2025/26: </a:t>
            </a:r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275,50 €</a:t>
            </a:r>
            <a:r>
              <a:rPr lang="sl-SI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SUBVENCIJA OSKRBNINE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sl-SI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lahko uveljavljajo družine z dvema ali več dijaki, ki </a:t>
            </a:r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sočasno bivajo</a:t>
            </a:r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istem ali drugem dijaškem domu. Obrazec na spletni strani MVI, DD ŠGV, E-Uprava.</a:t>
            </a:r>
            <a:r>
              <a:rPr lang="sl-SI" sz="2400" dirty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/>
          </a:blip>
          <a:srcRect l="18843"/>
          <a:stretch/>
        </p:blipFill>
        <p:spPr>
          <a:xfrm flipH="1">
            <a:off x="-14814" y="0"/>
            <a:ext cx="9180512" cy="69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/>
          <p:nvPr/>
        </p:nvSpPr>
        <p:spPr>
          <a:xfrm>
            <a:off x="4860243" y="206084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3883922" y="1309501"/>
            <a:ext cx="14727371" cy="6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1907704" y="409647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5888"/>
              <a:buFont typeface="Trebuchet MS"/>
              <a:buNone/>
            </a:pPr>
            <a:r>
              <a:rPr lang="sl-SI" dirty="0"/>
              <a:t> </a:t>
            </a:r>
            <a:endParaRPr dirty="0"/>
          </a:p>
        </p:txBody>
      </p:sp>
      <p:pic>
        <p:nvPicPr>
          <p:cNvPr id="73" name="Google Shape;7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16762" y="5078628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770F9EC-896E-C242-F3AB-FE6BCF8B9C6C}"/>
              </a:ext>
            </a:extLst>
          </p:cNvPr>
          <p:cNvSpPr txBox="1"/>
          <p:nvPr/>
        </p:nvSpPr>
        <p:spPr>
          <a:xfrm>
            <a:off x="2079287" y="135181"/>
            <a:ext cx="4739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FINANČNA POMOČ</a:t>
            </a:r>
            <a:endParaRPr lang="en-US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C687040-0188-B509-92B8-BE047B140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339874"/>
              </p:ext>
            </p:extLst>
          </p:nvPr>
        </p:nvGraphicFramePr>
        <p:xfrm>
          <a:off x="508000" y="994531"/>
          <a:ext cx="8128000" cy="37948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560470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48912707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ŠOLA</a:t>
                      </a:r>
                      <a:endParaRPr sz="24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DIJAŠKI DOM</a:t>
                      </a:r>
                      <a:endParaRPr sz="2400" b="1" i="0" u="none" strike="noStrike" cap="none" dirty="0">
                        <a:solidFill>
                          <a:schemeClr val="tx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141110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DIJAŠKI SOLIDARNOSTNI SKLAD ŠGV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65253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BOTRSTVO – ZVEZA PRIJATELJEV MLADINE LJUBLJANA – MOSTE POLJE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1108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DIJAŠKI SKLAD – PROJEKT BOTRSTVO ZA DD - ZVEZA PRIJATELJEV MLADINE LJUBLJANA – MOSTE POLJE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806806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SKLAD ZA RAZVOJ TALENTOV - ZVEZA PRIJATELJEV MLADINE LJ – MOSTE POLJE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429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DODATEK ZA BIVANJE PRI DRŽAVNI ŠTIPENDIJI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95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SUBVENCIJA ZA DIJAŠKI DOM (ZA DRUŽINE, KI IMAJO 2 ALI VEČ OTROK V DIJAŠKIH DOMOVIH)</a:t>
                      </a:r>
                      <a:endParaRPr sz="1600" u="none" strike="noStrike" cap="none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48244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r="18207"/>
          <a:stretch/>
        </p:blipFill>
        <p:spPr>
          <a:xfrm>
            <a:off x="-18256" y="0"/>
            <a:ext cx="91805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CA00088-60AE-23B5-7F97-DD05E170C5B8}"/>
              </a:ext>
            </a:extLst>
          </p:cNvPr>
          <p:cNvSpPr txBox="1"/>
          <p:nvPr/>
        </p:nvSpPr>
        <p:spPr>
          <a:xfrm>
            <a:off x="3088532" y="123350"/>
            <a:ext cx="4756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INFORMACIJE</a:t>
            </a:r>
            <a:endParaRPr lang="en-US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3FD4AFE-6822-6323-E823-E056910BF7FF}"/>
              </a:ext>
            </a:extLst>
          </p:cNvPr>
          <p:cNvSpPr txBox="1"/>
          <p:nvPr/>
        </p:nvSpPr>
        <p:spPr>
          <a:xfrm>
            <a:off x="1181910" y="682600"/>
            <a:ext cx="6473757" cy="2963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l-SI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Informacije za vpis v dijaški dom dobite v svetovalni službi:</a:t>
            </a:r>
          </a:p>
          <a:p>
            <a:pPr marL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l-SI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Jana Žigon, tel.: 05 365 53 28, </a:t>
            </a:r>
          </a:p>
          <a:p>
            <a:pPr marL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e-naslov: jana.zigon@sgv.si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/>
          </a:p>
        </p:txBody>
      </p:sp>
      <p:pic>
        <p:nvPicPr>
          <p:cNvPr id="6" name="Google Shape;261;p31" descr="A blue globe with a cursor&#10;&#10;Description automatically generated">
            <a:extLst>
              <a:ext uri="{FF2B5EF4-FFF2-40B4-BE49-F238E27FC236}">
                <a16:creationId xmlns:a16="http://schemas.microsoft.com/office/drawing/2014/main" id="{1BB4E445-8647-DD3A-0C62-69ED8FFA5E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9237" y="3351180"/>
            <a:ext cx="709325" cy="6898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CEDB327-0935-8970-E839-4F12F743BEFF}"/>
              </a:ext>
            </a:extLst>
          </p:cNvPr>
          <p:cNvSpPr txBox="1"/>
          <p:nvPr/>
        </p:nvSpPr>
        <p:spPr>
          <a:xfrm>
            <a:off x="1379237" y="3517835"/>
            <a:ext cx="4747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http://dd.sgv.si/</a:t>
            </a:r>
            <a:endParaRPr lang="en-US" sz="32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60;p31" descr="A blue circle with a white letter f&#10;&#10;Description automatically generated">
            <a:extLst>
              <a:ext uri="{FF2B5EF4-FFF2-40B4-BE49-F238E27FC236}">
                <a16:creationId xmlns:a16="http://schemas.microsoft.com/office/drawing/2014/main" id="{9FF8F544-269B-1DB0-3A03-415D9651AC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9549" y="4525619"/>
            <a:ext cx="528700" cy="52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903669C-CD55-2AB0-5867-6DFF493543FB}"/>
              </a:ext>
            </a:extLst>
          </p:cNvPr>
          <p:cNvSpPr txBox="1"/>
          <p:nvPr/>
        </p:nvSpPr>
        <p:spPr>
          <a:xfrm>
            <a:off x="1809344" y="4592654"/>
            <a:ext cx="474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www.fb.com/SGVdijaskidom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seba, na prostem, oblačila, človeški obraz&#10;&#10;Vsebina, ustvarjena z umetno inteligenco, morda ni pravilna.">
            <a:extLst>
              <a:ext uri="{FF2B5EF4-FFF2-40B4-BE49-F238E27FC236}">
                <a16:creationId xmlns:a16="http://schemas.microsoft.com/office/drawing/2014/main" id="{A5A285FC-F157-B383-3B1D-DC9537B94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069"/>
            <a:ext cx="9144000" cy="6096000"/>
          </a:xfrm>
          <a:prstGeom prst="rect">
            <a:avLst/>
          </a:prstGeom>
          <a:effectLst>
            <a:glow rad="50800">
              <a:schemeClr val="accent3">
                <a:lumMod val="50000"/>
                <a:alpha val="28000"/>
              </a:schemeClr>
            </a:glow>
            <a:softEdge rad="76200"/>
          </a:effectLst>
        </p:spPr>
      </p:pic>
      <p:pic>
        <p:nvPicPr>
          <p:cNvPr id="88" name="Google Shape;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2102" y="4773388"/>
            <a:ext cx="2324466" cy="18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/>
          <p:cNvPicPr preferRelativeResize="0"/>
          <p:nvPr/>
        </p:nvPicPr>
        <p:blipFill rotWithShape="1">
          <a:blip r:embed="rId5">
            <a:alphaModFix/>
          </a:blip>
          <a:srcRect l="32377" t="33248" r="35372" b="49156"/>
          <a:stretch/>
        </p:blipFill>
        <p:spPr>
          <a:xfrm>
            <a:off x="2024938" y="142036"/>
            <a:ext cx="5094123" cy="1770434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10906" t="-400" r="6974"/>
          <a:stretch/>
        </p:blipFill>
        <p:spPr>
          <a:xfrm>
            <a:off x="0" y="-27384"/>
            <a:ext cx="9217024" cy="688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25C3B573-EF0A-34BD-DDE7-5E2D163864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" flipH="1">
            <a:off x="829313" y="1565249"/>
            <a:ext cx="7929953" cy="481373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65000" dist="50800" dir="12900000" kx="195000" ky="145000" algn="tl" rotWithShape="0">
              <a:srgbClr val="000000">
                <a:alpha val="28627"/>
              </a:srgbClr>
            </a:outerShdw>
            <a:softEdge rad="0"/>
          </a:effec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205F8F8-5E48-45CE-37F7-4915E62C201E}"/>
              </a:ext>
            </a:extLst>
          </p:cNvPr>
          <p:cNvSpPr txBox="1"/>
          <p:nvPr/>
        </p:nvSpPr>
        <p:spPr>
          <a:xfrm>
            <a:off x="1080655" y="72736"/>
            <a:ext cx="7138554" cy="139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9569626-68BE-07AB-389C-7F5F1129C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696" y="-27383"/>
            <a:ext cx="5811265" cy="16187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63500"/>
          </a:effectLst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6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/>
          <p:nvPr/>
        </p:nvSpPr>
        <p:spPr>
          <a:xfrm>
            <a:off x="6146102" y="472768"/>
            <a:ext cx="2304257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120"/>
              <a:buFont typeface="Trebuchet MS"/>
              <a:buNone/>
            </a:pPr>
            <a:r>
              <a:rPr lang="sl-SI" sz="4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4000" b="1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2800" b="1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</a:t>
            </a:r>
            <a:br>
              <a:rPr lang="sl-SI" sz="2800" b="1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800" b="1" i="0" u="none" strike="noStrike" cap="none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88D0B24-7E74-17FA-EC55-E29278CC83C3}"/>
              </a:ext>
            </a:extLst>
          </p:cNvPr>
          <p:cNvSpPr txBox="1"/>
          <p:nvPr/>
        </p:nvSpPr>
        <p:spPr>
          <a:xfrm>
            <a:off x="2845853" y="981295"/>
            <a:ext cx="3300249" cy="259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PROSTOR SREČANJA</a:t>
            </a:r>
            <a:endParaRPr lang="en-US"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posameznik</a:t>
            </a:r>
            <a:endParaRPr lang="en-US"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sobna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skupnost</a:t>
            </a:r>
            <a:endParaRPr lang="en-US"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vzgojna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skupina</a:t>
            </a:r>
            <a:endParaRPr lang="en-US" sz="2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domska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skupnost</a:t>
            </a:r>
            <a:endParaRPr lang="en-US" sz="14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CE3B9EB-E7BA-5545-7939-C6481C1EB2DC}"/>
              </a:ext>
            </a:extLst>
          </p:cNvPr>
          <p:cNvSpPr txBox="1"/>
          <p:nvPr/>
        </p:nvSpPr>
        <p:spPr>
          <a:xfrm>
            <a:off x="2682765" y="180380"/>
            <a:ext cx="2919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DIJAŠKI DOM</a:t>
            </a:r>
            <a:endParaRPr lang="en-US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03;p2">
            <a:extLst>
              <a:ext uri="{FF2B5EF4-FFF2-40B4-BE49-F238E27FC236}">
                <a16:creationId xmlns:a16="http://schemas.microsoft.com/office/drawing/2014/main" id="{DE75F8EC-EFFF-EAE0-9AB6-786A6EC2A8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6107" y="2172109"/>
            <a:ext cx="3154718" cy="4213123"/>
          </a:xfrm>
          <a:prstGeom prst="rect">
            <a:avLst/>
          </a:prstGeom>
          <a:noFill/>
          <a:ln>
            <a:noFill/>
          </a:ln>
          <a:effectLst>
            <a:outerShdw blurRad="63500" dist="12700" dir="13200000" algn="ctr" rotWithShape="0">
              <a:schemeClr val="tx1">
                <a:alpha val="31000"/>
              </a:schemeClr>
            </a:outerShdw>
            <a:softEdge rad="101600"/>
          </a:effectLst>
          <a:scene3d>
            <a:camera prst="orthographicFront">
              <a:rot lat="0" lon="0" rev="21299999"/>
            </a:camera>
            <a:lightRig rig="threePt" dir="t"/>
          </a:scene3d>
          <a:sp3d z="-19050"/>
        </p:spPr>
      </p:pic>
      <p:pic>
        <p:nvPicPr>
          <p:cNvPr id="8" name="Google Shape;104;p2" descr="Slika, ki vsebuje besede oblačila, obutev, oseba, ljudje">
            <a:extLst>
              <a:ext uri="{FF2B5EF4-FFF2-40B4-BE49-F238E27FC236}">
                <a16:creationId xmlns:a16="http://schemas.microsoft.com/office/drawing/2014/main" id="{2C730672-0B3C-55CF-EF28-7168ABD9B7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875" t="39032" r="18386" b="-814"/>
          <a:stretch/>
        </p:blipFill>
        <p:spPr>
          <a:xfrm>
            <a:off x="121995" y="1262514"/>
            <a:ext cx="2875904" cy="3299762"/>
          </a:xfrm>
          <a:prstGeom prst="rect">
            <a:avLst/>
          </a:prstGeom>
          <a:noFill/>
          <a:ln>
            <a:noFill/>
          </a:ln>
          <a:effectLst>
            <a:outerShdw blurRad="65024" dist="50800" dir="12900000" algn="ctr" rotWithShape="0">
              <a:schemeClr val="tx1">
                <a:alpha val="29000"/>
              </a:schemeClr>
            </a:outerShdw>
            <a:softEdge rad="0"/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7" name="Google Shape;105;p2" descr="Slika, ki vsebuje besede oblačila, oseba, obutev, zaprt prostor">
            <a:extLst>
              <a:ext uri="{FF2B5EF4-FFF2-40B4-BE49-F238E27FC236}">
                <a16:creationId xmlns:a16="http://schemas.microsoft.com/office/drawing/2014/main" id="{2FD529B2-E795-AA67-1898-CD0A591D7B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9586"/>
          <a:stretch/>
        </p:blipFill>
        <p:spPr>
          <a:xfrm>
            <a:off x="1409730" y="4603192"/>
            <a:ext cx="3286779" cy="2228775"/>
          </a:xfrm>
          <a:prstGeom prst="rect">
            <a:avLst/>
          </a:prstGeom>
          <a:noFill/>
          <a:ln>
            <a:noFill/>
          </a:ln>
          <a:effectLst>
            <a:outerShdw blurRad="65024" dist="50800" dir="12900000" algn="ctr" rotWithShape="0">
              <a:srgbClr val="000000">
                <a:alpha val="30000"/>
              </a:srgbClr>
            </a:outerShdw>
            <a:softEdge rad="152400"/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4FEA1AFE-7A01-B4F8-0E7E-BF6F33B31E3D}"/>
              </a:ext>
            </a:extLst>
          </p:cNvPr>
          <p:cNvSpPr txBox="1"/>
          <p:nvPr/>
        </p:nvSpPr>
        <p:spPr>
          <a:xfrm>
            <a:off x="6491187" y="180379"/>
            <a:ext cx="2491872" cy="1246455"/>
          </a:xfrm>
          <a:prstGeom prst="rect">
            <a:avLst/>
          </a:prstGeom>
          <a:solidFill>
            <a:srgbClr val="336799"/>
          </a:solidFill>
          <a:ln>
            <a:noFill/>
          </a:ln>
          <a:effectLst>
            <a:glow rad="317500">
              <a:schemeClr val="accent1">
                <a:alpha val="19000"/>
              </a:schemeClr>
            </a:glow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mladostno</a:t>
            </a:r>
            <a:r>
              <a:rPr lang="en-US" sz="2500" b="0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endParaRPr sz="2500" b="0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domače</a:t>
            </a:r>
            <a:r>
              <a:rPr lang="en-US" sz="2500" b="0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endParaRPr sz="2500" b="0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zaupljivo</a:t>
            </a:r>
            <a:endParaRPr sz="2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 rotWithShape="1">
          <a:blip r:embed="rId3">
            <a:alphaModFix/>
          </a:blip>
          <a:srcRect l="8941" r="8298"/>
          <a:stretch/>
        </p:blipFill>
        <p:spPr>
          <a:xfrm>
            <a:off x="0" y="0"/>
            <a:ext cx="9289032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98000"/>
              </a:schemeClr>
            </a:glow>
          </a:effectLst>
        </p:spPr>
      </p:pic>
      <p:pic>
        <p:nvPicPr>
          <p:cNvPr id="57" name="Google Shape;5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993500" y="48289984"/>
            <a:ext cx="1517994" cy="202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4DD44E3-116E-3DD7-EAF9-4B95F652D948}"/>
              </a:ext>
            </a:extLst>
          </p:cNvPr>
          <p:cNvSpPr txBox="1"/>
          <p:nvPr/>
        </p:nvSpPr>
        <p:spPr>
          <a:xfrm>
            <a:off x="2966605" y="426027"/>
            <a:ext cx="4327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OSNOVNE USMERITVE</a:t>
            </a:r>
            <a:endParaRPr lang="en-US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C959719-FB24-6E4B-11B6-91E975E837CF}"/>
              </a:ext>
            </a:extLst>
          </p:cNvPr>
          <p:cNvSpPr txBox="1"/>
          <p:nvPr/>
        </p:nvSpPr>
        <p:spPr>
          <a:xfrm>
            <a:off x="348096" y="1166296"/>
            <a:ext cx="8723168" cy="2956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učenje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izobraževanje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(3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učne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ure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rast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samostojnosti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formacija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osebnosti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poslanstva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poklicanosti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s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poudarki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krščanskih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temeljih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osebni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načrt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posameznika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čut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drugega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skupnost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zdrav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način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življenja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prehrana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gibanje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notranje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ravnovesje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kultura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dialoga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komunikacije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družbena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osveščenost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19;p3" descr="Slika, ki vsebuje besede na prostem, oblačila, oseba, moški">
            <a:extLst>
              <a:ext uri="{FF2B5EF4-FFF2-40B4-BE49-F238E27FC236}">
                <a16:creationId xmlns:a16="http://schemas.microsoft.com/office/drawing/2014/main" id="{403E8CA5-2BE3-F543-C742-919C9D7BAA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070"/>
          <a:stretch/>
        </p:blipFill>
        <p:spPr>
          <a:xfrm>
            <a:off x="5405065" y="3221315"/>
            <a:ext cx="3390839" cy="3362373"/>
          </a:xfrm>
          <a:prstGeom prst="rect">
            <a:avLst/>
          </a:prstGeom>
          <a:noFill/>
          <a:ln>
            <a:noFill/>
          </a:ln>
          <a:effectLst>
            <a:outerShdw blurRad="317500" dist="127000" sx="104000" sy="104000" algn="l" rotWithShape="0">
              <a:prstClr val="black">
                <a:alpha val="38000"/>
              </a:prstClr>
            </a:outerShdw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6"/>
          <p:cNvPicPr preferRelativeResize="0"/>
          <p:nvPr/>
        </p:nvPicPr>
        <p:blipFill rotWithShape="1">
          <a:blip r:embed="rId3">
            <a:alphaModFix/>
          </a:blip>
          <a:srcRect t="51325"/>
          <a:stretch/>
        </p:blipFill>
        <p:spPr>
          <a:xfrm>
            <a:off x="35496" y="4149080"/>
            <a:ext cx="9108504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 rotWithShape="1">
          <a:blip r:embed="rId3">
            <a:alphaModFix/>
          </a:blip>
          <a:srcRect t="51325"/>
          <a:stretch/>
        </p:blipFill>
        <p:spPr>
          <a:xfrm rot="10800000">
            <a:off x="0" y="-99391"/>
            <a:ext cx="9108504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A38EE96-CA3A-C054-55B1-66442B88CA68}"/>
              </a:ext>
            </a:extLst>
          </p:cNvPr>
          <p:cNvSpPr txBox="1"/>
          <p:nvPr/>
        </p:nvSpPr>
        <p:spPr>
          <a:xfrm>
            <a:off x="4133612" y="440372"/>
            <a:ext cx="4738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PRIPOMOČKI DO CILJEV</a:t>
            </a:r>
            <a:endParaRPr lang="sl-SI" sz="2800" b="1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CE61133-7385-8066-DF87-E127328E265F}"/>
              </a:ext>
            </a:extLst>
          </p:cNvPr>
          <p:cNvSpPr txBox="1"/>
          <p:nvPr/>
        </p:nvSpPr>
        <p:spPr>
          <a:xfrm>
            <a:off x="1528290" y="1255069"/>
            <a:ext cx="4737370" cy="5730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osebno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delo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znotraj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sobe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skupine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celotnega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doma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interesne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dejavnosti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duhovnost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projekti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sl-SI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usklajeno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tako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vzgojiteljev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starši</a:t>
            </a: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večdnevna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srečanja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vzgojne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skupine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mednarodna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srečanja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(Erasmus +)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pogovori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prisluhniti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posamezniku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dogodki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ravni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doma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drugih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katoliških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dijaških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domov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ravni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drugih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dijaških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domov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-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kulturnem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športnem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področju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vzgojna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naravnanost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posameznega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– GRADIMO SKUPNOST 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(v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letošnjem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letu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1200" b="1" i="1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vzgojno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skupino</a:t>
            </a:r>
            <a:endParaRPr lang="en-US" sz="16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vsebinske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usmeritve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posamezni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letnik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28600" marR="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en-US" sz="16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7"/>
          <p:cNvPicPr preferRelativeResize="0"/>
          <p:nvPr/>
        </p:nvPicPr>
        <p:blipFill rotWithShape="1">
          <a:blip r:embed="rId3">
            <a:alphaModFix/>
          </a:blip>
          <a:srcRect l="18843"/>
          <a:stretch/>
        </p:blipFill>
        <p:spPr>
          <a:xfrm flipH="1">
            <a:off x="-14814" y="0"/>
            <a:ext cx="9180512" cy="69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/>
          <p:nvPr/>
        </p:nvSpPr>
        <p:spPr>
          <a:xfrm>
            <a:off x="4860243" y="206084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" name="Google Shape;73;p7"/>
          <p:cNvSpPr/>
          <p:nvPr/>
        </p:nvSpPr>
        <p:spPr>
          <a:xfrm>
            <a:off x="3883922" y="1309501"/>
            <a:ext cx="14727371" cy="6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907704" y="409647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Font typeface="Trebuchet MS"/>
              <a:buNone/>
            </a:pPr>
            <a:r>
              <a:rPr lang="sl-SI"/>
              <a:t> </a:t>
            </a:r>
            <a:endParaRPr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DE421CB-572D-1377-7B53-C7BFFF6B24A8}"/>
              </a:ext>
            </a:extLst>
          </p:cNvPr>
          <p:cNvSpPr txBox="1"/>
          <p:nvPr/>
        </p:nvSpPr>
        <p:spPr>
          <a:xfrm>
            <a:off x="1958928" y="193085"/>
            <a:ext cx="4272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DUHOVNA RAZSEŽNOST</a:t>
            </a:r>
            <a:endParaRPr lang="en-US"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71;p7">
            <a:extLst>
              <a:ext uri="{FF2B5EF4-FFF2-40B4-BE49-F238E27FC236}">
                <a16:creationId xmlns:a16="http://schemas.microsoft.com/office/drawing/2014/main" id="{F04F4F88-5F82-29B7-053E-99BC878FF7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843"/>
          <a:stretch/>
        </p:blipFill>
        <p:spPr>
          <a:xfrm flipH="1">
            <a:off x="-18722" y="0"/>
            <a:ext cx="9180512" cy="69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7">
            <a:extLst>
              <a:ext uri="{FF2B5EF4-FFF2-40B4-BE49-F238E27FC236}">
                <a16:creationId xmlns:a16="http://schemas.microsoft.com/office/drawing/2014/main" id="{EE511CC1-CB26-178A-FC41-974A92A788C1}"/>
              </a:ext>
            </a:extLst>
          </p:cNvPr>
          <p:cNvSpPr/>
          <p:nvPr/>
        </p:nvSpPr>
        <p:spPr>
          <a:xfrm>
            <a:off x="6384243" y="2104802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73;p7">
            <a:extLst>
              <a:ext uri="{FF2B5EF4-FFF2-40B4-BE49-F238E27FC236}">
                <a16:creationId xmlns:a16="http://schemas.microsoft.com/office/drawing/2014/main" id="{04930563-8B90-9A77-6D24-957F238E2A69}"/>
              </a:ext>
            </a:extLst>
          </p:cNvPr>
          <p:cNvSpPr/>
          <p:nvPr/>
        </p:nvSpPr>
        <p:spPr>
          <a:xfrm>
            <a:off x="5407923" y="1465916"/>
            <a:ext cx="1472737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Google Shape;74;p7">
            <a:extLst>
              <a:ext uri="{FF2B5EF4-FFF2-40B4-BE49-F238E27FC236}">
                <a16:creationId xmlns:a16="http://schemas.microsoft.com/office/drawing/2014/main" id="{8816FE90-FEC6-DB73-9CCA-1BD6829F1C6F}"/>
              </a:ext>
            </a:extLst>
          </p:cNvPr>
          <p:cNvSpPr txBox="1">
            <a:spLocks/>
          </p:cNvSpPr>
          <p:nvPr/>
        </p:nvSpPr>
        <p:spPr>
          <a:xfrm>
            <a:off x="2937828" y="409647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Trebuchet MS"/>
              <a:buNone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l-SI"/>
              <a:t> </a:t>
            </a:r>
          </a:p>
        </p:txBody>
      </p:sp>
      <p:pic>
        <p:nvPicPr>
          <p:cNvPr id="8" name="Slika 7" descr="Slika, ki vsebuje besede oblačila, zaprt prostor, oseba, zid&#10;&#10;Vsebina, ustvarjena z umetno inteligenco, morda ni pravilna.">
            <a:extLst>
              <a:ext uri="{FF2B5EF4-FFF2-40B4-BE49-F238E27FC236}">
                <a16:creationId xmlns:a16="http://schemas.microsoft.com/office/drawing/2014/main" id="{42709EA6-751D-EA5A-8A4B-21DD9212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55" t="11404"/>
          <a:stretch/>
        </p:blipFill>
        <p:spPr>
          <a:xfrm>
            <a:off x="6286136" y="5078628"/>
            <a:ext cx="1577354" cy="1833052"/>
          </a:xfrm>
          <a:prstGeom prst="rect">
            <a:avLst/>
          </a:prstGeom>
        </p:spPr>
      </p:pic>
      <p:pic>
        <p:nvPicPr>
          <p:cNvPr id="9" name="Slika 8" descr="Slika, ki vsebuje besede oseba, oblačila, zid, moški&#10;&#10;Vsebina, ustvarjena z umetno inteligenco, morda ni pravilna.">
            <a:extLst>
              <a:ext uri="{FF2B5EF4-FFF2-40B4-BE49-F238E27FC236}">
                <a16:creationId xmlns:a16="http://schemas.microsoft.com/office/drawing/2014/main" id="{68DC9186-83F9-B51C-C41C-E1E55E822B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95" r="23136" b="23871"/>
          <a:stretch/>
        </p:blipFill>
        <p:spPr>
          <a:xfrm>
            <a:off x="7865013" y="5260197"/>
            <a:ext cx="1278987" cy="1597803"/>
          </a:xfrm>
          <a:prstGeom prst="rect">
            <a:avLst/>
          </a:prstGeom>
        </p:spPr>
      </p:pic>
      <p:pic>
        <p:nvPicPr>
          <p:cNvPr id="10" name="Slika 9" descr="Slika, ki vsebuje besede ritual, čaščenje, svetišče, oseba">
            <a:extLst>
              <a:ext uri="{FF2B5EF4-FFF2-40B4-BE49-F238E27FC236}">
                <a16:creationId xmlns:a16="http://schemas.microsoft.com/office/drawing/2014/main" id="{840DF1B7-3DFC-656B-12FE-C6728F090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665" y="3029150"/>
            <a:ext cx="1909550" cy="2339257"/>
          </a:xfrm>
          <a:prstGeom prst="rect">
            <a:avLst/>
          </a:prstGeom>
        </p:spPr>
      </p:pic>
      <p:sp>
        <p:nvSpPr>
          <p:cNvPr id="11" name="Google Shape;154;g32a595ae19c_0_33">
            <a:extLst>
              <a:ext uri="{FF2B5EF4-FFF2-40B4-BE49-F238E27FC236}">
                <a16:creationId xmlns:a16="http://schemas.microsoft.com/office/drawing/2014/main" id="{881C2267-7AB4-8008-CA1F-AAEAD6FF4A26}"/>
              </a:ext>
            </a:extLst>
          </p:cNvPr>
          <p:cNvSpPr txBox="1"/>
          <p:nvPr/>
        </p:nvSpPr>
        <p:spPr>
          <a:xfrm>
            <a:off x="-24675" y="2887025"/>
            <a:ext cx="1856244" cy="1246800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mladostno</a:t>
            </a:r>
            <a:r>
              <a:rPr lang="en-US" sz="2500" b="0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endParaRPr sz="2500" b="0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domače</a:t>
            </a:r>
            <a:r>
              <a:rPr lang="en-US" sz="2500" b="0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endParaRPr sz="2500" b="0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 dirty="0" err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zaupljivo</a:t>
            </a:r>
            <a:endParaRPr sz="2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55;g32a595ae19c_0_33">
            <a:extLst>
              <a:ext uri="{FF2B5EF4-FFF2-40B4-BE49-F238E27FC236}">
                <a16:creationId xmlns:a16="http://schemas.microsoft.com/office/drawing/2014/main" id="{753CE832-9055-6608-CF9D-299C99D37D83}"/>
              </a:ext>
            </a:extLst>
          </p:cNvPr>
          <p:cNvSpPr txBox="1"/>
          <p:nvPr/>
        </p:nvSpPr>
        <p:spPr>
          <a:xfrm>
            <a:off x="1914641" y="7141"/>
            <a:ext cx="687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DUHOVNA RAZSEŽNOST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56;g32a595ae19c_0_33">
            <a:extLst>
              <a:ext uri="{FF2B5EF4-FFF2-40B4-BE49-F238E27FC236}">
                <a16:creationId xmlns:a16="http://schemas.microsoft.com/office/drawing/2014/main" id="{0D3DB026-C946-FE20-D8E9-DBDC2858C1F8}"/>
              </a:ext>
            </a:extLst>
          </p:cNvPr>
          <p:cNvSpPr txBox="1"/>
          <p:nvPr/>
        </p:nvSpPr>
        <p:spPr>
          <a:xfrm>
            <a:off x="155396" y="1097721"/>
            <a:ext cx="4977796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06.55</a:t>
            </a:r>
            <a:r>
              <a:rPr lang="sl-SI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 možnost </a:t>
            </a:r>
            <a:r>
              <a:rPr lang="sl-SI" sz="1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jutranje molitve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sl-SI" sz="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kapela ves dan odprta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9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18.30</a:t>
            </a:r>
            <a:r>
              <a:rPr lang="sl-SI" sz="18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 možnost udeležbe pri sveti maši oz. adoraciji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sl-SI" sz="8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21.00</a:t>
            </a:r>
            <a:r>
              <a:rPr lang="sl-SI" sz="1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 večerna molitev (pon. v okviru vzgojne skupine; tor. in sre. skupna molitev)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EB Garamond"/>
            </a:endParaRPr>
          </a:p>
        </p:txBody>
      </p:sp>
      <p:sp>
        <p:nvSpPr>
          <p:cNvPr id="14" name="Google Shape;157;g32a595ae19c_0_33">
            <a:extLst>
              <a:ext uri="{FF2B5EF4-FFF2-40B4-BE49-F238E27FC236}">
                <a16:creationId xmlns:a16="http://schemas.microsoft.com/office/drawing/2014/main" id="{175FCC54-2D4D-4E7B-C9BD-BB637402D95B}"/>
              </a:ext>
            </a:extLst>
          </p:cNvPr>
          <p:cNvSpPr txBox="1"/>
          <p:nvPr/>
        </p:nvSpPr>
        <p:spPr>
          <a:xfrm>
            <a:off x="311339" y="572556"/>
            <a:ext cx="4266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800" b="1" dirty="0">
                <a:solidFill>
                  <a:srgbClr val="336799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n</a:t>
            </a:r>
            <a:r>
              <a:rPr lang="sl-SI" sz="2800" b="1" i="0" u="none" strike="noStrike" cap="none" dirty="0">
                <a:solidFill>
                  <a:srgbClr val="336799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 dnevni ravni</a:t>
            </a:r>
            <a:endParaRPr sz="1600" b="1" i="0" u="none" strike="noStrike" cap="none" dirty="0">
              <a:solidFill>
                <a:srgbClr val="000000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5" name="Google Shape;158;g32a595ae19c_0_33">
            <a:extLst>
              <a:ext uri="{FF2B5EF4-FFF2-40B4-BE49-F238E27FC236}">
                <a16:creationId xmlns:a16="http://schemas.microsoft.com/office/drawing/2014/main" id="{B9B96A3A-EE54-87E8-9BA3-04274A2F607B}"/>
              </a:ext>
            </a:extLst>
          </p:cNvPr>
          <p:cNvSpPr txBox="1"/>
          <p:nvPr/>
        </p:nvSpPr>
        <p:spPr>
          <a:xfrm>
            <a:off x="1484153" y="4155610"/>
            <a:ext cx="4356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800" b="1" dirty="0">
                <a:solidFill>
                  <a:srgbClr val="336799"/>
                </a:solidFill>
                <a:latin typeface="EB Garamond"/>
                <a:ea typeface="EB Garamond"/>
                <a:cs typeface="EB Garamond"/>
                <a:sym typeface="EB Garamond"/>
              </a:rPr>
              <a:t>n</a:t>
            </a:r>
            <a:r>
              <a:rPr lang="sl-SI" sz="2800" b="1" i="0" u="none" strike="noStrike" cap="none" dirty="0">
                <a:solidFill>
                  <a:srgbClr val="336799"/>
                </a:solidFill>
                <a:latin typeface="EB Garamond"/>
                <a:ea typeface="EB Garamond"/>
                <a:cs typeface="EB Garamond"/>
                <a:sym typeface="EB Garamond"/>
              </a:rPr>
              <a:t>a mesečni / letni ravni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59;g32a595ae19c_0_33">
            <a:extLst>
              <a:ext uri="{FF2B5EF4-FFF2-40B4-BE49-F238E27FC236}">
                <a16:creationId xmlns:a16="http://schemas.microsoft.com/office/drawing/2014/main" id="{E424A645-042F-8B5E-DC65-6BF31FC9E6A1}"/>
              </a:ext>
            </a:extLst>
          </p:cNvPr>
          <p:cNvSpPr txBox="1"/>
          <p:nvPr/>
        </p:nvSpPr>
        <p:spPr>
          <a:xfrm>
            <a:off x="815144" y="4674461"/>
            <a:ext cx="568816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enkrat mesečno </a:t>
            </a:r>
            <a:r>
              <a:rPr lang="sl-SI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skupna maša </a:t>
            </a:r>
            <a:r>
              <a:rPr lang="sl-SI" sz="18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s sodelovanjem vzgojnih skupin (praznik)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v</a:t>
            </a:r>
            <a:r>
              <a:rPr lang="sl-SI" sz="180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sebine in poudarki glede na </a:t>
            </a:r>
            <a:r>
              <a:rPr lang="sl-SI" sz="1800" b="1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cerkveno leto</a:t>
            </a:r>
            <a:r>
              <a:rPr lang="sl-SI" sz="2400" i="1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sl-SI" sz="18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ovember pred praznikom Kristusa Kralja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adventni čas, božični čas, postni čas, velikonočni čas, majnik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18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Povezanost z župnijo Vipava (sv. maše</a:t>
            </a:r>
            <a:r>
              <a:rPr lang="sl-SI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skupni projekti…)</a:t>
            </a:r>
            <a:endParaRPr sz="24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60;g32a595ae19c_0_33">
            <a:extLst>
              <a:ext uri="{FF2B5EF4-FFF2-40B4-BE49-F238E27FC236}">
                <a16:creationId xmlns:a16="http://schemas.microsoft.com/office/drawing/2014/main" id="{CD5648E6-38ED-EB17-DD9D-84113F06AD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5813" y="2847145"/>
            <a:ext cx="4356301" cy="12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2;g32a595ae19c_0_33">
            <a:extLst>
              <a:ext uri="{FF2B5EF4-FFF2-40B4-BE49-F238E27FC236}">
                <a16:creationId xmlns:a16="http://schemas.microsoft.com/office/drawing/2014/main" id="{8FEC7C56-6B06-C8AB-7532-07D10340BAE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94595" y="4077321"/>
            <a:ext cx="1281870" cy="143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6;g32a595ae19c_0_33">
            <a:extLst>
              <a:ext uri="{FF2B5EF4-FFF2-40B4-BE49-F238E27FC236}">
                <a16:creationId xmlns:a16="http://schemas.microsoft.com/office/drawing/2014/main" id="{039CFBD2-3E04-3A8A-CE65-B00F6D6850C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09043" y="2765969"/>
            <a:ext cx="2080708" cy="15350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7;g32a595ae19c_0_33">
            <a:extLst>
              <a:ext uri="{FF2B5EF4-FFF2-40B4-BE49-F238E27FC236}">
                <a16:creationId xmlns:a16="http://schemas.microsoft.com/office/drawing/2014/main" id="{57483DD6-A432-75E1-9381-BEB068BBF120}"/>
              </a:ext>
            </a:extLst>
          </p:cNvPr>
          <p:cNvSpPr txBox="1"/>
          <p:nvPr/>
        </p:nvSpPr>
        <p:spPr>
          <a:xfrm>
            <a:off x="6061264" y="606741"/>
            <a:ext cx="2451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2800" b="1" dirty="0">
                <a:solidFill>
                  <a:srgbClr val="336799"/>
                </a:solidFill>
                <a:latin typeface="EB Garamond"/>
                <a:ea typeface="EB Garamond"/>
                <a:cs typeface="EB Garamond"/>
                <a:sym typeface="EB Garamond"/>
              </a:rPr>
              <a:t>n</a:t>
            </a:r>
            <a:r>
              <a:rPr lang="sl-SI" sz="2800" b="1" i="0" u="none" strike="noStrike" cap="none" dirty="0">
                <a:solidFill>
                  <a:srgbClr val="336799"/>
                </a:solidFill>
                <a:latin typeface="EB Garamond"/>
                <a:ea typeface="EB Garamond"/>
                <a:cs typeface="EB Garamond"/>
                <a:sym typeface="EB Garamond"/>
              </a:rPr>
              <a:t>a osebni ravni</a:t>
            </a:r>
            <a:endParaRPr sz="2800" b="1" i="0" u="none" strike="noStrike" cap="none" dirty="0">
              <a:solidFill>
                <a:srgbClr val="3367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8;g32a595ae19c_0_33">
            <a:extLst>
              <a:ext uri="{FF2B5EF4-FFF2-40B4-BE49-F238E27FC236}">
                <a16:creationId xmlns:a16="http://schemas.microsoft.com/office/drawing/2014/main" id="{09C2C025-54CC-EDD1-D89C-BB1AB429A656}"/>
              </a:ext>
            </a:extLst>
          </p:cNvPr>
          <p:cNvSpPr txBox="1"/>
          <p:nvPr/>
        </p:nvSpPr>
        <p:spPr>
          <a:xfrm>
            <a:off x="5043903" y="1180808"/>
            <a:ext cx="420717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k</a:t>
            </a:r>
            <a:r>
              <a:rPr lang="sl-SI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aplan živi v dijaškem domu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na razpolago za klepet, pogovor, spoved, duhovno vodstvo, dejavnosti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l-SI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EB Garamond"/>
              </a:rPr>
              <a:t>delitev utripa življenja z mladimi, svetopisemsko skupino, sladkarije </a:t>
            </a:r>
            <a:r>
              <a:rPr lang="sl-SI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…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EB Garamond"/>
            </a:endParaRPr>
          </a:p>
        </p:txBody>
      </p:sp>
      <p:pic>
        <p:nvPicPr>
          <p:cNvPr id="75" name="Google Shape;7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45041" y="4753765"/>
            <a:ext cx="2324466" cy="1833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3">
            <a:alphaModFix/>
          </a:blip>
          <a:srcRect r="18207"/>
          <a:stretch/>
        </p:blipFill>
        <p:spPr>
          <a:xfrm>
            <a:off x="-36511" y="-40905"/>
            <a:ext cx="91805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FAE9647-5794-AD8F-6BD9-4E2F9E967645}"/>
              </a:ext>
            </a:extLst>
          </p:cNvPr>
          <p:cNvSpPr txBox="1"/>
          <p:nvPr/>
        </p:nvSpPr>
        <p:spPr>
          <a:xfrm>
            <a:off x="413426" y="249809"/>
            <a:ext cx="2942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DNEVNI RE</a:t>
            </a:r>
            <a:r>
              <a:rPr lang="sl-SI" sz="32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</a:t>
            </a:r>
            <a:endParaRPr lang="sl-SI" sz="3200" b="1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97CD07C-62F5-8C0A-ABC8-FA8F3781B9E5}"/>
              </a:ext>
            </a:extLst>
          </p:cNvPr>
          <p:cNvSpPr txBox="1"/>
          <p:nvPr/>
        </p:nvSpPr>
        <p:spPr>
          <a:xfrm>
            <a:off x="1230549" y="917192"/>
            <a:ext cx="5131340" cy="522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6:20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jutranje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bujenje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6:30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maša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ob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petkih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6:45 do 7:15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zajtrk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6:55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možnost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jutranje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molitve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14:00 do 16:00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kosilo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15.30 do 19.00 3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učne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ure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18.30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možnost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obiska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sv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maše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19.00 do 19.30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večerja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19:30 do 21:00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interesne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dejavnosti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ter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obisk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telovadnice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fitnes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pon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., tor.,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čet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.)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21:00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skupna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molitev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kapeli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srečanja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vzgojnih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skupin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Char char="•"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22:00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nočni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počitek</a:t>
            </a: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lang="en-US" sz="18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Google Shape;172;p13" descr="Slika, ki vsebuje besede pohištvo, zaprt prostor, zid, oblačila">
            <a:extLst>
              <a:ext uri="{FF2B5EF4-FFF2-40B4-BE49-F238E27FC236}">
                <a16:creationId xmlns:a16="http://schemas.microsoft.com/office/drawing/2014/main" id="{7693964D-C624-78B3-5684-1A8C2F7514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6557" y="834584"/>
            <a:ext cx="4039349" cy="241301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/>
          <p:nvPr/>
        </p:nvSpPr>
        <p:spPr>
          <a:xfrm>
            <a:off x="6146102" y="472768"/>
            <a:ext cx="2304257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120"/>
              <a:buFont typeface="Trebuchet MS"/>
              <a:buNone/>
            </a:pPr>
            <a:r>
              <a:rPr lang="sl-SI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40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l-SI" sz="28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</a:t>
            </a:r>
            <a:br>
              <a:rPr lang="sl-SI" sz="280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800" b="1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8A7AFA5-CEC3-8121-7C24-422526DE7CBC}"/>
              </a:ext>
            </a:extLst>
          </p:cNvPr>
          <p:cNvSpPr txBox="1"/>
          <p:nvPr/>
        </p:nvSpPr>
        <p:spPr>
          <a:xfrm>
            <a:off x="2384766" y="211158"/>
            <a:ext cx="4737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INTERESNE DEJAVNOSTI</a:t>
            </a:r>
            <a:endParaRPr lang="en-US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6E65F6-0EB4-10AA-E785-97F479775D88}"/>
              </a:ext>
            </a:extLst>
          </p:cNvPr>
          <p:cNvSpPr txBox="1"/>
          <p:nvPr/>
        </p:nvSpPr>
        <p:spPr>
          <a:xfrm>
            <a:off x="248055" y="1049796"/>
            <a:ext cx="3944566" cy="549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učenje kitare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plezanje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Svetopisemska skupina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kritično razmišljanje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streljanje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šah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planinarjenje</a:t>
            </a:r>
          </a:p>
          <a:p>
            <a:pPr marL="388620" marR="0" lvl="0" indent="-3429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sl-SI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rekreacija v telovadnici</a:t>
            </a:r>
          </a:p>
          <a:p>
            <a:pPr marL="502920" marR="0" lvl="0" indent="-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32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02920" marR="0" lvl="0" indent="-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32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186;g32a595ae19c_0_17" descr="A group of people shooting at a range&#10;&#10;Description automatically generated">
            <a:extLst>
              <a:ext uri="{FF2B5EF4-FFF2-40B4-BE49-F238E27FC236}">
                <a16:creationId xmlns:a16="http://schemas.microsoft.com/office/drawing/2014/main" id="{9AC4805F-3307-34ED-6A97-C5C8759C34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983" b="9016"/>
          <a:stretch/>
        </p:blipFill>
        <p:spPr>
          <a:xfrm>
            <a:off x="4576441" y="878242"/>
            <a:ext cx="4507498" cy="269377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88900" algn="tl" rotWithShape="0">
              <a:srgbClr val="000000">
                <a:alpha val="43529"/>
              </a:srgbClr>
            </a:outerShdw>
            <a:softEdge rad="63500"/>
          </a:effectLst>
        </p:spPr>
      </p:pic>
      <p:pic>
        <p:nvPicPr>
          <p:cNvPr id="7" name="Google Shape;187;g32a595ae19c_0_17" descr="Slika, ki vsebuje besede dvoranske igre in športi, namizna igra, oseba, oblačila">
            <a:extLst>
              <a:ext uri="{FF2B5EF4-FFF2-40B4-BE49-F238E27FC236}">
                <a16:creationId xmlns:a16="http://schemas.microsoft.com/office/drawing/2014/main" id="{8330B47C-497B-A50A-DC7C-EAFCA8027EE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5610" y="3638570"/>
            <a:ext cx="4558390" cy="269377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8941" r="8298"/>
          <a:stretch/>
        </p:blipFill>
        <p:spPr>
          <a:xfrm>
            <a:off x="-36512" y="0"/>
            <a:ext cx="92890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993500" y="48289984"/>
            <a:ext cx="1517994" cy="202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2928" y="5157192"/>
            <a:ext cx="2324466" cy="18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6818906-3F93-AC53-FF9B-DB4D261FF630}"/>
              </a:ext>
            </a:extLst>
          </p:cNvPr>
          <p:cNvSpPr txBox="1"/>
          <p:nvPr/>
        </p:nvSpPr>
        <p:spPr>
          <a:xfrm>
            <a:off x="2295728" y="205813"/>
            <a:ext cx="6586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VPIS V DIJAŠKI DOM ŠGV</a:t>
            </a:r>
            <a:endParaRPr lang="en-US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C5CD700-841B-A3C9-82B7-BE82E7F45CAD}"/>
              </a:ext>
            </a:extLst>
          </p:cNvPr>
          <p:cNvSpPr txBox="1"/>
          <p:nvPr/>
        </p:nvSpPr>
        <p:spPr>
          <a:xfrm>
            <a:off x="261908" y="714923"/>
            <a:ext cx="5087567" cy="555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40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prostih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mest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b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</a:b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24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dekleta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16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fante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)</a:t>
            </a:r>
            <a:endParaRPr lang="en-US"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4572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lang="en-US" sz="2000" b="1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Pogoji</a:t>
            </a:r>
            <a:r>
              <a:rPr lang="en-US" sz="2000" b="1" i="0" u="sng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000" b="1" i="0" u="sng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sprejem</a:t>
            </a:r>
            <a:endParaRPr lang="en-US" sz="2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228600" marR="0" lvl="0" indent="-20437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status </a:t>
            </a:r>
            <a:r>
              <a:rPr lang="sl-SI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dijaka ŠGV ali gojenca Malega semenišča Vipava,</a:t>
            </a:r>
            <a:endParaRPr lang="sl-SI"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228600" marR="0" lvl="0" indent="-20437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prijava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v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skladu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s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predpisanimi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roki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endParaRPr lang="sl-SI" sz="2000" b="0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24226"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(2. 4. 2026)</a:t>
            </a:r>
          </a:p>
          <a:p>
            <a:pPr marL="228600" marR="0" lvl="0" indent="-20437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sprejemanje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vzgojne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usmeritve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in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pravil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DD</a:t>
            </a:r>
            <a:endParaRPr lang="en-US"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228600" marR="0" lvl="0" indent="-20437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podpisana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pogodba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bivanju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v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dijaškem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domu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 ŠGV</a:t>
            </a:r>
          </a:p>
          <a:p>
            <a:pPr marL="24226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sng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4572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4572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4572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marL="228600" marR="0" lvl="0" indent="-14414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B75851E-410E-E4CD-CCBF-746F37E0C85F}"/>
              </a:ext>
            </a:extLst>
          </p:cNvPr>
          <p:cNvSpPr txBox="1"/>
          <p:nvPr/>
        </p:nvSpPr>
        <p:spPr>
          <a:xfrm>
            <a:off x="4608004" y="1263664"/>
            <a:ext cx="4744665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1600" b="1" i="0" u="sng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primeru</a:t>
            </a:r>
            <a: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sng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omejitve</a:t>
            </a:r>
            <a: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sng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vpisa</a:t>
            </a:r>
            <a: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00" b="1" i="0" u="sng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imajo</a:t>
            </a:r>
            <a:r>
              <a:rPr lang="en-US" sz="1600" b="1" i="0" u="sng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i="0" u="sng" strike="noStrike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prednost</a:t>
            </a:r>
            <a:endParaRPr lang="en-US" sz="1600" b="1" i="0" u="sng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437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semeniščniki</a:t>
            </a:r>
            <a:endParaRPr lang="en-US" sz="16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437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dijaki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iz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Škofije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Koper</a:t>
            </a:r>
            <a:endParaRPr lang="en-US" sz="16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437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dijaki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, ki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zaradi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ogroženosti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ne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morejo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bivati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doma</a:t>
            </a:r>
            <a:endParaRPr lang="en-US" sz="16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0437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dijaki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, ki se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dnevno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ne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morejo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voziti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šolo</a:t>
            </a:r>
            <a:endParaRPr lang="en-US" sz="16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ed">
  <a:themeElements>
    <a:clrScheme name="Po meri 106897">
      <a:dk1>
        <a:srgbClr val="000000"/>
      </a:dk1>
      <a:lt1>
        <a:srgbClr val="FFFFFF"/>
      </a:lt1>
      <a:dk2>
        <a:srgbClr val="212745"/>
      </a:dk2>
      <a:lt2>
        <a:srgbClr val="0B769C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1005</Words>
  <Application>Microsoft Office PowerPoint</Application>
  <PresentationFormat>Diaprojekcija na zaslonu (4:3)</PresentationFormat>
  <Paragraphs>158</Paragraphs>
  <Slides>15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5" baseType="lpstr">
      <vt:lpstr>Montserrat Black</vt:lpstr>
      <vt:lpstr>Open Sans</vt:lpstr>
      <vt:lpstr>EB Garamond</vt:lpstr>
      <vt:lpstr>Montserrat Light</vt:lpstr>
      <vt:lpstr>Georgia</vt:lpstr>
      <vt:lpstr>EB Garamond Medium</vt:lpstr>
      <vt:lpstr>Arial</vt:lpstr>
      <vt:lpstr>Trebuchet MS</vt:lpstr>
      <vt:lpstr>Calibri</vt:lpstr>
      <vt:lpstr>Sled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danijel</dc:creator>
  <cp:lastModifiedBy>robert rolih</cp:lastModifiedBy>
  <cp:revision>30</cp:revision>
  <dcterms:created xsi:type="dcterms:W3CDTF">2016-01-25T10:49:03Z</dcterms:created>
  <dcterms:modified xsi:type="dcterms:W3CDTF">2026-02-12T20:21:25Z</dcterms:modified>
</cp:coreProperties>
</file>