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7"/>
  </p:notesMasterIdLst>
  <p:handoutMasterIdLst>
    <p:handoutMasterId r:id="rId28"/>
  </p:handoutMasterIdLst>
  <p:sldIdLst>
    <p:sldId id="355" r:id="rId3"/>
    <p:sldId id="337" r:id="rId4"/>
    <p:sldId id="375" r:id="rId5"/>
    <p:sldId id="372" r:id="rId6"/>
    <p:sldId id="374" r:id="rId7"/>
    <p:sldId id="326" r:id="rId8"/>
    <p:sldId id="327" r:id="rId9"/>
    <p:sldId id="331" r:id="rId10"/>
    <p:sldId id="336" r:id="rId11"/>
    <p:sldId id="330" r:id="rId12"/>
    <p:sldId id="284" r:id="rId13"/>
    <p:sldId id="335" r:id="rId14"/>
    <p:sldId id="294" r:id="rId15"/>
    <p:sldId id="278" r:id="rId16"/>
    <p:sldId id="363" r:id="rId17"/>
    <p:sldId id="380" r:id="rId18"/>
    <p:sldId id="368" r:id="rId19"/>
    <p:sldId id="376" r:id="rId20"/>
    <p:sldId id="365" r:id="rId21"/>
    <p:sldId id="377" r:id="rId22"/>
    <p:sldId id="379" r:id="rId23"/>
    <p:sldId id="275" r:id="rId24"/>
    <p:sldId id="360" r:id="rId25"/>
    <p:sldId id="367" r:id="rId26"/>
  </p:sldIdLst>
  <p:sldSz cx="9144000" cy="6858000" type="screen4x3"/>
  <p:notesSz cx="6735763" cy="986631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69B5"/>
    <a:srgbClr val="7ED01A"/>
    <a:srgbClr val="8FE428"/>
    <a:srgbClr val="4B5EAA"/>
    <a:srgbClr val="EFC93D"/>
    <a:srgbClr val="EDC327"/>
    <a:srgbClr val="F1D055"/>
    <a:srgbClr val="F0CC4A"/>
    <a:srgbClr val="F3D873"/>
    <a:srgbClr val="F5D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5" autoAdjust="0"/>
    <p:restoredTop sz="94523" autoAdjust="0"/>
  </p:normalViewPr>
  <p:slideViewPr>
    <p:cSldViewPr>
      <p:cViewPr varScale="1">
        <p:scale>
          <a:sx n="82" d="100"/>
          <a:sy n="82" d="100"/>
        </p:scale>
        <p:origin x="49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844B6-BDC6-4765-B119-6464EFA0D0D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FDB9C2DF-4A3B-4EAF-9CCE-14DC632113A2}">
      <dgm:prSet phldrT="[besedilo]" custT="1"/>
      <dgm:spPr>
        <a:solidFill>
          <a:srgbClr val="6E7EBB"/>
        </a:solidFill>
      </dgm:spPr>
      <dgm:t>
        <a:bodyPr/>
        <a:lstStyle/>
        <a:p>
          <a:r>
            <a:rPr lang="sl-SI" sz="2000" dirty="0"/>
            <a:t>60 %</a:t>
          </a:r>
        </a:p>
      </dgm:t>
    </dgm:pt>
    <dgm:pt modelId="{D38EF43D-5FF4-4639-9712-553B8DB983E3}" type="parTrans" cxnId="{E29168DD-9E92-4E88-BD9F-47893DDC81F3}">
      <dgm:prSet/>
      <dgm:spPr/>
      <dgm:t>
        <a:bodyPr/>
        <a:lstStyle/>
        <a:p>
          <a:endParaRPr lang="sl-SI"/>
        </a:p>
      </dgm:t>
    </dgm:pt>
    <dgm:pt modelId="{0CE062B2-603E-4FF3-A81D-76B315F41E80}" type="sibTrans" cxnId="{E29168DD-9E92-4E88-BD9F-47893DDC81F3}">
      <dgm:prSet/>
      <dgm:spPr/>
      <dgm:t>
        <a:bodyPr/>
        <a:lstStyle/>
        <a:p>
          <a:endParaRPr lang="sl-SI"/>
        </a:p>
      </dgm:t>
    </dgm:pt>
    <dgm:pt modelId="{5B37F456-F014-4749-BB87-187A1B155155}">
      <dgm:prSet phldrT="[besedilo]"/>
      <dgm:spPr>
        <a:solidFill>
          <a:srgbClr val="92D050">
            <a:alpha val="90000"/>
          </a:srgbClr>
        </a:solidFill>
      </dgm:spPr>
      <dgm:t>
        <a:bodyPr/>
        <a:lstStyle/>
        <a:p>
          <a:pPr algn="l">
            <a:lnSpc>
              <a:spcPct val="90000"/>
            </a:lnSpc>
          </a:pPr>
          <a:endParaRPr lang="sl-SI" sz="1100" i="0" dirty="0"/>
        </a:p>
      </dgm:t>
    </dgm:pt>
    <dgm:pt modelId="{40A5D3A0-ECA6-4016-9439-927FCA679C0E}" type="parTrans" cxnId="{1C8A6034-473C-4085-821B-04B0884FCEA8}">
      <dgm:prSet/>
      <dgm:spPr/>
      <dgm:t>
        <a:bodyPr/>
        <a:lstStyle/>
        <a:p>
          <a:endParaRPr lang="sl-SI"/>
        </a:p>
      </dgm:t>
    </dgm:pt>
    <dgm:pt modelId="{F88836FA-EF80-4AB1-ADDB-73C65F8BEA50}" type="sibTrans" cxnId="{1C8A6034-473C-4085-821B-04B0884FCEA8}">
      <dgm:prSet/>
      <dgm:spPr/>
      <dgm:t>
        <a:bodyPr/>
        <a:lstStyle/>
        <a:p>
          <a:endParaRPr lang="sl-SI"/>
        </a:p>
      </dgm:t>
    </dgm:pt>
    <dgm:pt modelId="{8BCFCD7D-05F1-4C5D-A5A9-9D39F607F787}">
      <dgm:prSet phldrT="[besedilo]" custT="1"/>
      <dgm:spPr>
        <a:solidFill>
          <a:srgbClr val="6E7EBB"/>
        </a:solidFill>
      </dgm:spPr>
      <dgm:t>
        <a:bodyPr/>
        <a:lstStyle/>
        <a:p>
          <a:r>
            <a:rPr lang="sl-SI" sz="2000" dirty="0"/>
            <a:t>20 %</a:t>
          </a:r>
        </a:p>
      </dgm:t>
    </dgm:pt>
    <dgm:pt modelId="{9B118D88-5068-42EB-93A2-AF8936DB865C}" type="parTrans" cxnId="{8FEA7132-EF1C-446B-92DE-356E20AEA50F}">
      <dgm:prSet/>
      <dgm:spPr/>
      <dgm:t>
        <a:bodyPr/>
        <a:lstStyle/>
        <a:p>
          <a:endParaRPr lang="sl-SI"/>
        </a:p>
      </dgm:t>
    </dgm:pt>
    <dgm:pt modelId="{10771FB5-59C3-49C9-9A7A-4D9F28E3986E}" type="sibTrans" cxnId="{8FEA7132-EF1C-446B-92DE-356E20AEA50F}">
      <dgm:prSet/>
      <dgm:spPr/>
      <dgm:t>
        <a:bodyPr/>
        <a:lstStyle/>
        <a:p>
          <a:endParaRPr lang="sl-SI"/>
        </a:p>
      </dgm:t>
    </dgm:pt>
    <dgm:pt modelId="{CD7F7B41-515D-4F26-AC36-C9C4765F493F}">
      <dgm:prSet phldrT="[besedilo]"/>
      <dgm:spPr>
        <a:solidFill>
          <a:srgbClr val="92D050">
            <a:alpha val="90000"/>
          </a:srgbClr>
        </a:solidFill>
      </dgm:spPr>
      <dgm:t>
        <a:bodyPr/>
        <a:lstStyle/>
        <a:p>
          <a:pPr algn="l">
            <a:lnSpc>
              <a:spcPct val="150000"/>
            </a:lnSpc>
          </a:pPr>
          <a:endParaRPr lang="sl-SI" sz="1100" dirty="0"/>
        </a:p>
      </dgm:t>
    </dgm:pt>
    <dgm:pt modelId="{FB85DCC3-C406-4130-B740-4868E651E261}" type="parTrans" cxnId="{829448D9-B179-4E99-A806-54056F37034D}">
      <dgm:prSet/>
      <dgm:spPr/>
      <dgm:t>
        <a:bodyPr/>
        <a:lstStyle/>
        <a:p>
          <a:endParaRPr lang="sl-SI"/>
        </a:p>
      </dgm:t>
    </dgm:pt>
    <dgm:pt modelId="{9415400D-3FC5-4B68-90CE-8AA171A31EAA}" type="sibTrans" cxnId="{829448D9-B179-4E99-A806-54056F37034D}">
      <dgm:prSet/>
      <dgm:spPr/>
      <dgm:t>
        <a:bodyPr/>
        <a:lstStyle/>
        <a:p>
          <a:endParaRPr lang="sl-SI"/>
        </a:p>
      </dgm:t>
    </dgm:pt>
    <dgm:pt modelId="{FC2863B2-33CE-4838-A570-EF398AD96572}">
      <dgm:prSet phldrT="[besedilo]" custT="1"/>
      <dgm:spPr>
        <a:solidFill>
          <a:srgbClr val="6E7EBB"/>
        </a:solidFill>
      </dgm:spPr>
      <dgm:t>
        <a:bodyPr/>
        <a:lstStyle/>
        <a:p>
          <a:r>
            <a:rPr lang="sl-SI" sz="2000" dirty="0"/>
            <a:t>20%</a:t>
          </a:r>
        </a:p>
      </dgm:t>
    </dgm:pt>
    <dgm:pt modelId="{9FBCD570-2F3E-478F-8FFF-7DB6B1D93E42}" type="parTrans" cxnId="{D9780A5E-9021-4DF8-8E4A-292FE79D7ED5}">
      <dgm:prSet/>
      <dgm:spPr/>
      <dgm:t>
        <a:bodyPr/>
        <a:lstStyle/>
        <a:p>
          <a:endParaRPr lang="sl-SI"/>
        </a:p>
      </dgm:t>
    </dgm:pt>
    <dgm:pt modelId="{293D5523-E361-47B5-B309-B3CD425D1106}" type="sibTrans" cxnId="{D9780A5E-9021-4DF8-8E4A-292FE79D7ED5}">
      <dgm:prSet/>
      <dgm:spPr/>
      <dgm:t>
        <a:bodyPr/>
        <a:lstStyle/>
        <a:p>
          <a:endParaRPr lang="sl-SI"/>
        </a:p>
      </dgm:t>
    </dgm:pt>
    <dgm:pt modelId="{F9006403-16F8-4D6A-9521-7D8B0746180F}">
      <dgm:prSet phldrT="[besedilo]"/>
      <dgm:spPr>
        <a:solidFill>
          <a:srgbClr val="92D050">
            <a:alpha val="90000"/>
          </a:srgbClr>
        </a:solidFill>
      </dgm:spPr>
      <dgm:t>
        <a:bodyPr/>
        <a:lstStyle/>
        <a:p>
          <a:pPr algn="l">
            <a:lnSpc>
              <a:spcPct val="150000"/>
            </a:lnSpc>
          </a:pPr>
          <a:endParaRPr lang="sl-SI" sz="500" dirty="0"/>
        </a:p>
      </dgm:t>
    </dgm:pt>
    <dgm:pt modelId="{7582F7B5-A4C5-49D4-A102-209E670D1F60}" type="parTrans" cxnId="{639FE7CB-A179-4941-B1B3-2FBAF949EC2F}">
      <dgm:prSet/>
      <dgm:spPr/>
      <dgm:t>
        <a:bodyPr/>
        <a:lstStyle/>
        <a:p>
          <a:endParaRPr lang="sl-SI"/>
        </a:p>
      </dgm:t>
    </dgm:pt>
    <dgm:pt modelId="{9D8202D3-477B-4615-A71B-5ED699587A1E}" type="sibTrans" cxnId="{639FE7CB-A179-4941-B1B3-2FBAF949EC2F}">
      <dgm:prSet/>
      <dgm:spPr/>
      <dgm:t>
        <a:bodyPr/>
        <a:lstStyle/>
        <a:p>
          <a:endParaRPr lang="sl-SI"/>
        </a:p>
      </dgm:t>
    </dgm:pt>
    <dgm:pt modelId="{1594EE88-A1A8-40FA-A9D1-EBD8791E24C9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sl-SI" sz="1400" dirty="0">
              <a:solidFill>
                <a:srgbClr val="002060"/>
              </a:solidFill>
            </a:rPr>
            <a:t>Dosežek na NPZ iz učnega </a:t>
          </a:r>
          <a:br>
            <a:rPr lang="sl-SI" sz="1400" dirty="0">
              <a:solidFill>
                <a:srgbClr val="002060"/>
              </a:solidFill>
            </a:rPr>
          </a:br>
          <a:r>
            <a:rPr lang="sl-SI" sz="1400" dirty="0">
              <a:solidFill>
                <a:srgbClr val="002060"/>
              </a:solidFill>
            </a:rPr>
            <a:t>jezika </a:t>
          </a:r>
          <a:br>
            <a:rPr lang="sl-SI" sz="1400" dirty="0">
              <a:solidFill>
                <a:srgbClr val="002060"/>
              </a:solidFill>
            </a:rPr>
          </a:br>
          <a:r>
            <a:rPr lang="sl-SI" sz="1400" dirty="0">
              <a:solidFill>
                <a:srgbClr val="002060"/>
              </a:solidFill>
            </a:rPr>
            <a:t/>
          </a:r>
          <a:br>
            <a:rPr lang="sl-SI" sz="1400" dirty="0">
              <a:solidFill>
                <a:srgbClr val="002060"/>
              </a:solidFill>
            </a:rPr>
          </a:br>
          <a:r>
            <a:rPr lang="sl-SI" sz="1200" dirty="0">
              <a:solidFill>
                <a:srgbClr val="002060"/>
              </a:solidFill>
            </a:rPr>
            <a:t>(slovenščine oz. italijanščine/ madžarščine na narodno mešanih območjih)</a:t>
          </a:r>
        </a:p>
      </dgm:t>
    </dgm:pt>
    <dgm:pt modelId="{F6137ABE-E4FD-4560-816A-2723AF2A4C27}" type="parTrans" cxnId="{4271FF3E-B4A3-4034-81CA-1BA450175B12}">
      <dgm:prSet/>
      <dgm:spPr/>
      <dgm:t>
        <a:bodyPr/>
        <a:lstStyle/>
        <a:p>
          <a:endParaRPr lang="sl-SI"/>
        </a:p>
      </dgm:t>
    </dgm:pt>
    <dgm:pt modelId="{73061B3D-6EF6-4A90-87F7-C4691DA77D22}" type="sibTrans" cxnId="{4271FF3E-B4A3-4034-81CA-1BA450175B12}">
      <dgm:prSet/>
      <dgm:spPr/>
      <dgm:t>
        <a:bodyPr/>
        <a:lstStyle/>
        <a:p>
          <a:endParaRPr lang="sl-SI"/>
        </a:p>
      </dgm:t>
    </dgm:pt>
    <dgm:pt modelId="{1E01A8BB-5BCC-4631-8349-8A38971CAB4D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 algn="ctr">
            <a:lnSpc>
              <a:spcPct val="150000"/>
            </a:lnSpc>
          </a:pPr>
          <a:r>
            <a:rPr lang="sl-SI" sz="1400" dirty="0">
              <a:solidFill>
                <a:srgbClr val="002060"/>
              </a:solidFill>
            </a:rPr>
            <a:t>Dosežek na NPZ iz matematike</a:t>
          </a:r>
          <a:endParaRPr lang="sl-SI" sz="1400" dirty="0"/>
        </a:p>
      </dgm:t>
    </dgm:pt>
    <dgm:pt modelId="{FDABAEA2-6023-476E-B3D0-F518DDF6C3ED}" type="parTrans" cxnId="{BB76269F-D1E4-411E-A151-B11765C306A6}">
      <dgm:prSet/>
      <dgm:spPr/>
      <dgm:t>
        <a:bodyPr/>
        <a:lstStyle/>
        <a:p>
          <a:endParaRPr lang="sl-SI"/>
        </a:p>
      </dgm:t>
    </dgm:pt>
    <dgm:pt modelId="{D289DCCF-592E-4317-8EF7-3F1FD3875CE6}" type="sibTrans" cxnId="{BB76269F-D1E4-411E-A151-B11765C306A6}">
      <dgm:prSet/>
      <dgm:spPr/>
      <dgm:t>
        <a:bodyPr/>
        <a:lstStyle/>
        <a:p>
          <a:endParaRPr lang="sl-SI"/>
        </a:p>
      </dgm:t>
    </dgm:pt>
    <dgm:pt modelId="{9391075C-A35B-478C-9DEE-F4ABFFCE5C1F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sl-SI" sz="1400" i="0" dirty="0">
              <a:solidFill>
                <a:srgbClr val="002060"/>
              </a:solidFill>
            </a:rPr>
            <a:t>Seštevek zaključnih ocen vseh obveznih predmetov iz 7., 8. in 9. razreda </a:t>
          </a:r>
          <a:r>
            <a:rPr lang="sl-SI" sz="1400" dirty="0">
              <a:solidFill>
                <a:srgbClr val="002060"/>
              </a:solidFill>
            </a:rPr>
            <a:t>OŠ</a:t>
          </a:r>
          <a:endParaRPr lang="sl-SI" sz="1400" dirty="0"/>
        </a:p>
      </dgm:t>
    </dgm:pt>
    <dgm:pt modelId="{1D61C2D3-D833-4AFC-9325-24B16D3FA9D0}" type="sibTrans" cxnId="{CFC8F12E-61CE-47C1-95BC-24CC43CD37CF}">
      <dgm:prSet/>
      <dgm:spPr/>
      <dgm:t>
        <a:bodyPr/>
        <a:lstStyle/>
        <a:p>
          <a:endParaRPr lang="sl-SI"/>
        </a:p>
      </dgm:t>
    </dgm:pt>
    <dgm:pt modelId="{1D35288A-76D9-4012-8040-361784C0F81E}" type="parTrans" cxnId="{CFC8F12E-61CE-47C1-95BC-24CC43CD37CF}">
      <dgm:prSet/>
      <dgm:spPr/>
      <dgm:t>
        <a:bodyPr/>
        <a:lstStyle/>
        <a:p>
          <a:endParaRPr lang="sl-SI"/>
        </a:p>
      </dgm:t>
    </dgm:pt>
    <dgm:pt modelId="{62E040A7-2601-47BE-8A30-854D98971491}" type="pres">
      <dgm:prSet presAssocID="{E2E844B6-BDC6-4765-B119-6464EFA0D0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DE1A1644-9027-4030-B004-2EB677928A4E}" type="pres">
      <dgm:prSet presAssocID="{FDB9C2DF-4A3B-4EAF-9CCE-14DC632113A2}" presName="composite" presStyleCnt="0"/>
      <dgm:spPr/>
    </dgm:pt>
    <dgm:pt modelId="{7815A14C-7F6B-41C1-9ACF-FD8AFDAEC550}" type="pres">
      <dgm:prSet presAssocID="{FDB9C2DF-4A3B-4EAF-9CCE-14DC632113A2}" presName="parTx" presStyleLbl="alignNode1" presStyleIdx="0" presStyleCnt="3" custLinFactNeighborX="-102" custLinFactNeighborY="-9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7F6F96A-75C4-4A35-AC08-C8B3F6740678}" type="pres">
      <dgm:prSet presAssocID="{FDB9C2DF-4A3B-4EAF-9CCE-14DC632113A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F8D5530-7F10-4764-B829-0EC9D3B93E8F}" type="pres">
      <dgm:prSet presAssocID="{0CE062B2-603E-4FF3-A81D-76B315F41E80}" presName="space" presStyleCnt="0"/>
      <dgm:spPr/>
    </dgm:pt>
    <dgm:pt modelId="{BCCE0A2F-3095-470E-9A9C-3EA09725DA23}" type="pres">
      <dgm:prSet presAssocID="{8BCFCD7D-05F1-4C5D-A5A9-9D39F607F787}" presName="composite" presStyleCnt="0"/>
      <dgm:spPr/>
    </dgm:pt>
    <dgm:pt modelId="{6AEAE586-6E3D-429E-BAFD-5457034CFDB1}" type="pres">
      <dgm:prSet presAssocID="{8BCFCD7D-05F1-4C5D-A5A9-9D39F607F78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4D12089-98B7-4FB2-9DAE-A689360F5CF8}" type="pres">
      <dgm:prSet presAssocID="{8BCFCD7D-05F1-4C5D-A5A9-9D39F607F78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469BC2D-80E6-4189-8D11-079847E06CC6}" type="pres">
      <dgm:prSet presAssocID="{10771FB5-59C3-49C9-9A7A-4D9F28E3986E}" presName="space" presStyleCnt="0"/>
      <dgm:spPr/>
    </dgm:pt>
    <dgm:pt modelId="{2E658D53-8542-4AE3-BD17-EB89040AD381}" type="pres">
      <dgm:prSet presAssocID="{FC2863B2-33CE-4838-A570-EF398AD96572}" presName="composite" presStyleCnt="0"/>
      <dgm:spPr/>
    </dgm:pt>
    <dgm:pt modelId="{4DFD60E8-3401-4CB1-8422-C5C36D6DDD4A}" type="pres">
      <dgm:prSet presAssocID="{FC2863B2-33CE-4838-A570-EF398AD9657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64010D6-A9E8-494C-BC23-974DBCE9733E}" type="pres">
      <dgm:prSet presAssocID="{FC2863B2-33CE-4838-A570-EF398AD9657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1C0344A6-0F2E-44C2-9601-9030344572DB}" type="presOf" srcId="{8BCFCD7D-05F1-4C5D-A5A9-9D39F607F787}" destId="{6AEAE586-6E3D-429E-BAFD-5457034CFDB1}" srcOrd="0" destOrd="0" presId="urn:microsoft.com/office/officeart/2005/8/layout/hList1"/>
    <dgm:cxn modelId="{D93D36FD-372C-4F1A-BCEF-B1D1DD1C80C4}" type="presOf" srcId="{CD7F7B41-515D-4F26-AC36-C9C4765F493F}" destId="{E4D12089-98B7-4FB2-9DAE-A689360F5CF8}" srcOrd="0" destOrd="0" presId="urn:microsoft.com/office/officeart/2005/8/layout/hList1"/>
    <dgm:cxn modelId="{A834EF6C-7359-49FC-B470-9D95587FD94B}" type="presOf" srcId="{E2E844B6-BDC6-4765-B119-6464EFA0D0DD}" destId="{62E040A7-2601-47BE-8A30-854D98971491}" srcOrd="0" destOrd="0" presId="urn:microsoft.com/office/officeart/2005/8/layout/hList1"/>
    <dgm:cxn modelId="{F4E98C3C-7827-4BAA-BD39-F2C03E2B8EE6}" type="presOf" srcId="{9391075C-A35B-478C-9DEE-F4ABFFCE5C1F}" destId="{F7F6F96A-75C4-4A35-AC08-C8B3F6740678}" srcOrd="0" destOrd="1" presId="urn:microsoft.com/office/officeart/2005/8/layout/hList1"/>
    <dgm:cxn modelId="{41ED7BD7-3BFE-4CDA-89DA-2C66E9C941E8}" type="presOf" srcId="{1594EE88-A1A8-40FA-A9D1-EBD8791E24C9}" destId="{E4D12089-98B7-4FB2-9DAE-A689360F5CF8}" srcOrd="0" destOrd="1" presId="urn:microsoft.com/office/officeart/2005/8/layout/hList1"/>
    <dgm:cxn modelId="{CFC8F12E-61CE-47C1-95BC-24CC43CD37CF}" srcId="{FDB9C2DF-4A3B-4EAF-9CCE-14DC632113A2}" destId="{9391075C-A35B-478C-9DEE-F4ABFFCE5C1F}" srcOrd="1" destOrd="0" parTransId="{1D35288A-76D9-4012-8040-361784C0F81E}" sibTransId="{1D61C2D3-D833-4AFC-9325-24B16D3FA9D0}"/>
    <dgm:cxn modelId="{1C8A6034-473C-4085-821B-04B0884FCEA8}" srcId="{FDB9C2DF-4A3B-4EAF-9CCE-14DC632113A2}" destId="{5B37F456-F014-4749-BB87-187A1B155155}" srcOrd="0" destOrd="0" parTransId="{40A5D3A0-ECA6-4016-9439-927FCA679C0E}" sibTransId="{F88836FA-EF80-4AB1-ADDB-73C65F8BEA50}"/>
    <dgm:cxn modelId="{8FEA7132-EF1C-446B-92DE-356E20AEA50F}" srcId="{E2E844B6-BDC6-4765-B119-6464EFA0D0DD}" destId="{8BCFCD7D-05F1-4C5D-A5A9-9D39F607F787}" srcOrd="1" destOrd="0" parTransId="{9B118D88-5068-42EB-93A2-AF8936DB865C}" sibTransId="{10771FB5-59C3-49C9-9A7A-4D9F28E3986E}"/>
    <dgm:cxn modelId="{4C737321-E3AB-4371-9B84-421D14540A2A}" type="presOf" srcId="{5B37F456-F014-4749-BB87-187A1B155155}" destId="{F7F6F96A-75C4-4A35-AC08-C8B3F6740678}" srcOrd="0" destOrd="0" presId="urn:microsoft.com/office/officeart/2005/8/layout/hList1"/>
    <dgm:cxn modelId="{FA77110D-CABE-4351-941C-C14E17570867}" type="presOf" srcId="{F9006403-16F8-4D6A-9521-7D8B0746180F}" destId="{C64010D6-A9E8-494C-BC23-974DBCE9733E}" srcOrd="0" destOrd="0" presId="urn:microsoft.com/office/officeart/2005/8/layout/hList1"/>
    <dgm:cxn modelId="{E29168DD-9E92-4E88-BD9F-47893DDC81F3}" srcId="{E2E844B6-BDC6-4765-B119-6464EFA0D0DD}" destId="{FDB9C2DF-4A3B-4EAF-9CCE-14DC632113A2}" srcOrd="0" destOrd="0" parTransId="{D38EF43D-5FF4-4639-9712-553B8DB983E3}" sibTransId="{0CE062B2-603E-4FF3-A81D-76B315F41E80}"/>
    <dgm:cxn modelId="{BD7C893A-5207-4E8E-8780-582501E66A7D}" type="presOf" srcId="{1E01A8BB-5BCC-4631-8349-8A38971CAB4D}" destId="{C64010D6-A9E8-494C-BC23-974DBCE9733E}" srcOrd="0" destOrd="1" presId="urn:microsoft.com/office/officeart/2005/8/layout/hList1"/>
    <dgm:cxn modelId="{D9780A5E-9021-4DF8-8E4A-292FE79D7ED5}" srcId="{E2E844B6-BDC6-4765-B119-6464EFA0D0DD}" destId="{FC2863B2-33CE-4838-A570-EF398AD96572}" srcOrd="2" destOrd="0" parTransId="{9FBCD570-2F3E-478F-8FFF-7DB6B1D93E42}" sibTransId="{293D5523-E361-47B5-B309-B3CD425D1106}"/>
    <dgm:cxn modelId="{5FE3DABA-48D8-4AA1-9D70-04E72C27B55D}" type="presOf" srcId="{FDB9C2DF-4A3B-4EAF-9CCE-14DC632113A2}" destId="{7815A14C-7F6B-41C1-9ACF-FD8AFDAEC550}" srcOrd="0" destOrd="0" presId="urn:microsoft.com/office/officeart/2005/8/layout/hList1"/>
    <dgm:cxn modelId="{4271FF3E-B4A3-4034-81CA-1BA450175B12}" srcId="{8BCFCD7D-05F1-4C5D-A5A9-9D39F607F787}" destId="{1594EE88-A1A8-40FA-A9D1-EBD8791E24C9}" srcOrd="1" destOrd="0" parTransId="{F6137ABE-E4FD-4560-816A-2723AF2A4C27}" sibTransId="{73061B3D-6EF6-4A90-87F7-C4691DA77D22}"/>
    <dgm:cxn modelId="{BB76269F-D1E4-411E-A151-B11765C306A6}" srcId="{FC2863B2-33CE-4838-A570-EF398AD96572}" destId="{1E01A8BB-5BCC-4631-8349-8A38971CAB4D}" srcOrd="1" destOrd="0" parTransId="{FDABAEA2-6023-476E-B3D0-F518DDF6C3ED}" sibTransId="{D289DCCF-592E-4317-8EF7-3F1FD3875CE6}"/>
    <dgm:cxn modelId="{D20661F7-779A-4C50-A71D-D5FFCC4BE41A}" type="presOf" srcId="{FC2863B2-33CE-4838-A570-EF398AD96572}" destId="{4DFD60E8-3401-4CB1-8422-C5C36D6DDD4A}" srcOrd="0" destOrd="0" presId="urn:microsoft.com/office/officeart/2005/8/layout/hList1"/>
    <dgm:cxn modelId="{639FE7CB-A179-4941-B1B3-2FBAF949EC2F}" srcId="{FC2863B2-33CE-4838-A570-EF398AD96572}" destId="{F9006403-16F8-4D6A-9521-7D8B0746180F}" srcOrd="0" destOrd="0" parTransId="{7582F7B5-A4C5-49D4-A102-209E670D1F60}" sibTransId="{9D8202D3-477B-4615-A71B-5ED699587A1E}"/>
    <dgm:cxn modelId="{829448D9-B179-4E99-A806-54056F37034D}" srcId="{8BCFCD7D-05F1-4C5D-A5A9-9D39F607F787}" destId="{CD7F7B41-515D-4F26-AC36-C9C4765F493F}" srcOrd="0" destOrd="0" parTransId="{FB85DCC3-C406-4130-B740-4868E651E261}" sibTransId="{9415400D-3FC5-4B68-90CE-8AA171A31EAA}"/>
    <dgm:cxn modelId="{F1FBBC60-D653-4D45-A8D6-254A7681E80D}" type="presParOf" srcId="{62E040A7-2601-47BE-8A30-854D98971491}" destId="{DE1A1644-9027-4030-B004-2EB677928A4E}" srcOrd="0" destOrd="0" presId="urn:microsoft.com/office/officeart/2005/8/layout/hList1"/>
    <dgm:cxn modelId="{8E3FF4A2-7C81-4EAD-BDEC-79DEF22ADFAC}" type="presParOf" srcId="{DE1A1644-9027-4030-B004-2EB677928A4E}" destId="{7815A14C-7F6B-41C1-9ACF-FD8AFDAEC550}" srcOrd="0" destOrd="0" presId="urn:microsoft.com/office/officeart/2005/8/layout/hList1"/>
    <dgm:cxn modelId="{3038A7A8-BF0E-4CF3-AE18-5C4A39E7426C}" type="presParOf" srcId="{DE1A1644-9027-4030-B004-2EB677928A4E}" destId="{F7F6F96A-75C4-4A35-AC08-C8B3F6740678}" srcOrd="1" destOrd="0" presId="urn:microsoft.com/office/officeart/2005/8/layout/hList1"/>
    <dgm:cxn modelId="{8B173AFF-E985-4E9C-BFF2-69455E1AA038}" type="presParOf" srcId="{62E040A7-2601-47BE-8A30-854D98971491}" destId="{8F8D5530-7F10-4764-B829-0EC9D3B93E8F}" srcOrd="1" destOrd="0" presId="urn:microsoft.com/office/officeart/2005/8/layout/hList1"/>
    <dgm:cxn modelId="{738C9AAA-3F74-4BC6-B84E-25A3C835F44E}" type="presParOf" srcId="{62E040A7-2601-47BE-8A30-854D98971491}" destId="{BCCE0A2F-3095-470E-9A9C-3EA09725DA23}" srcOrd="2" destOrd="0" presId="urn:microsoft.com/office/officeart/2005/8/layout/hList1"/>
    <dgm:cxn modelId="{A6CAFF72-420C-4E48-B181-86254B2DAFEC}" type="presParOf" srcId="{BCCE0A2F-3095-470E-9A9C-3EA09725DA23}" destId="{6AEAE586-6E3D-429E-BAFD-5457034CFDB1}" srcOrd="0" destOrd="0" presId="urn:microsoft.com/office/officeart/2005/8/layout/hList1"/>
    <dgm:cxn modelId="{1D5113E5-B823-4A8E-A82F-A3C3A2AEF6ED}" type="presParOf" srcId="{BCCE0A2F-3095-470E-9A9C-3EA09725DA23}" destId="{E4D12089-98B7-4FB2-9DAE-A689360F5CF8}" srcOrd="1" destOrd="0" presId="urn:microsoft.com/office/officeart/2005/8/layout/hList1"/>
    <dgm:cxn modelId="{4A9E62BC-F16D-40AE-A95B-A32A2507C2CB}" type="presParOf" srcId="{62E040A7-2601-47BE-8A30-854D98971491}" destId="{0469BC2D-80E6-4189-8D11-079847E06CC6}" srcOrd="3" destOrd="0" presId="urn:microsoft.com/office/officeart/2005/8/layout/hList1"/>
    <dgm:cxn modelId="{A5E3359C-476B-465A-B041-80FC8FFE5DCF}" type="presParOf" srcId="{62E040A7-2601-47BE-8A30-854D98971491}" destId="{2E658D53-8542-4AE3-BD17-EB89040AD381}" srcOrd="4" destOrd="0" presId="urn:microsoft.com/office/officeart/2005/8/layout/hList1"/>
    <dgm:cxn modelId="{5EA8BD0F-B209-449E-B8A1-F8E434772AE2}" type="presParOf" srcId="{2E658D53-8542-4AE3-BD17-EB89040AD381}" destId="{4DFD60E8-3401-4CB1-8422-C5C36D6DDD4A}" srcOrd="0" destOrd="0" presId="urn:microsoft.com/office/officeart/2005/8/layout/hList1"/>
    <dgm:cxn modelId="{4CD6F21D-00D5-452F-9CFB-73CC5D3E54FF}" type="presParOf" srcId="{2E658D53-8542-4AE3-BD17-EB89040AD381}" destId="{C64010D6-A9E8-494C-BC23-974DBCE9733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416857-D092-45A0-800C-1967470CAE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CE272F40-9C1F-443A-88B4-38F400C33FCF}">
      <dgm:prSet phldrT="[besedilo]" custT="1"/>
      <dgm:spPr>
        <a:solidFill>
          <a:srgbClr val="92D050"/>
        </a:solidFill>
      </dgm:spPr>
      <dgm:t>
        <a:bodyPr/>
        <a:lstStyle/>
        <a:p>
          <a:r>
            <a:rPr lang="sl-SI" sz="2800" b="1" dirty="0"/>
            <a:t>„Klasična“ oddaja prijavnice za vpis </a:t>
          </a:r>
          <a:r>
            <a:rPr lang="sl-SI" sz="2200" dirty="0"/>
            <a:t/>
          </a:r>
          <a:br>
            <a:rPr lang="sl-SI" sz="2200" dirty="0"/>
          </a:br>
          <a:r>
            <a:rPr lang="sl-SI" sz="2200" dirty="0"/>
            <a:t>(spletna stran MVI, ŠGV, knjigarna DZS)</a:t>
          </a:r>
        </a:p>
      </dgm:t>
    </dgm:pt>
    <dgm:pt modelId="{33C560C9-C243-4602-B143-D80839DBFFEC}" type="parTrans" cxnId="{CBD14FA9-7763-48FE-99C4-C757A058279C}">
      <dgm:prSet/>
      <dgm:spPr/>
      <dgm:t>
        <a:bodyPr/>
        <a:lstStyle/>
        <a:p>
          <a:endParaRPr lang="sl-SI"/>
        </a:p>
      </dgm:t>
    </dgm:pt>
    <dgm:pt modelId="{C6571A20-2BBE-4B22-B2EA-053C0577AF50}" type="sibTrans" cxnId="{CBD14FA9-7763-48FE-99C4-C757A058279C}">
      <dgm:prSet/>
      <dgm:spPr/>
      <dgm:t>
        <a:bodyPr/>
        <a:lstStyle/>
        <a:p>
          <a:endParaRPr lang="sl-SI"/>
        </a:p>
      </dgm:t>
    </dgm:pt>
    <dgm:pt modelId="{F9DC9AFF-8F0A-42EA-A8F6-641D22D74CA7}">
      <dgm:prSet phldrT="[besedilo]" custT="1"/>
      <dgm:spPr/>
      <dgm:t>
        <a:bodyPr/>
        <a:lstStyle/>
        <a:p>
          <a:r>
            <a:rPr lang="sl-SI" sz="1600" dirty="0"/>
            <a:t>Izpolniti, podpisati in poslati priporočeno na naslov šole: </a:t>
          </a:r>
          <a:br>
            <a:rPr lang="sl-SI" sz="1600" dirty="0"/>
          </a:br>
          <a:r>
            <a:rPr lang="sl-SI" sz="1600" b="1" dirty="0">
              <a:solidFill>
                <a:srgbClr val="6E7EBB"/>
              </a:solidFill>
            </a:rPr>
            <a:t>Škofijska gimnazija Vipava, Goriška 29, 5271 Vipava</a:t>
          </a:r>
          <a:r>
            <a:rPr lang="sl-SI" sz="2300" dirty="0"/>
            <a:t/>
          </a:r>
          <a:br>
            <a:rPr lang="sl-SI" sz="2300" dirty="0"/>
          </a:br>
          <a:endParaRPr lang="sl-SI" sz="1600" dirty="0"/>
        </a:p>
      </dgm:t>
    </dgm:pt>
    <dgm:pt modelId="{47AD8A9C-5781-4F08-B6F1-E5908F5A33F0}" type="parTrans" cxnId="{F477A3B6-8B6E-491B-9BA6-99900F100270}">
      <dgm:prSet/>
      <dgm:spPr/>
      <dgm:t>
        <a:bodyPr/>
        <a:lstStyle/>
        <a:p>
          <a:endParaRPr lang="sl-SI"/>
        </a:p>
      </dgm:t>
    </dgm:pt>
    <dgm:pt modelId="{1F7E1919-1201-4F86-8767-48D0FF329586}" type="sibTrans" cxnId="{F477A3B6-8B6E-491B-9BA6-99900F100270}">
      <dgm:prSet/>
      <dgm:spPr/>
      <dgm:t>
        <a:bodyPr/>
        <a:lstStyle/>
        <a:p>
          <a:endParaRPr lang="sl-SI"/>
        </a:p>
      </dgm:t>
    </dgm:pt>
    <dgm:pt modelId="{A26425A7-175B-4285-9979-21712FD801D3}">
      <dgm:prSet phldrT="[besedilo]" custT="1"/>
      <dgm:spPr>
        <a:solidFill>
          <a:srgbClr val="92D050"/>
        </a:solidFill>
      </dgm:spPr>
      <dgm:t>
        <a:bodyPr/>
        <a:lstStyle/>
        <a:p>
          <a:r>
            <a:rPr lang="sl-SI" sz="2800" b="1" dirty="0"/>
            <a:t>Elektronska oddaja prijavnice za vpis </a:t>
          </a:r>
          <a:r>
            <a:rPr lang="sl-SI" sz="2200" dirty="0"/>
            <a:t/>
          </a:r>
          <a:br>
            <a:rPr lang="sl-SI" sz="2200" dirty="0"/>
          </a:br>
          <a:r>
            <a:rPr lang="sl-SI" sz="2200" dirty="0"/>
            <a:t>(spletna stran MVI)</a:t>
          </a:r>
        </a:p>
      </dgm:t>
    </dgm:pt>
    <dgm:pt modelId="{1167CA57-4349-4B2E-B3C5-B5E96F2E3678}" type="parTrans" cxnId="{C725586C-36FD-4B01-A85A-A40107E0F662}">
      <dgm:prSet/>
      <dgm:spPr/>
      <dgm:t>
        <a:bodyPr/>
        <a:lstStyle/>
        <a:p>
          <a:endParaRPr lang="sl-SI"/>
        </a:p>
      </dgm:t>
    </dgm:pt>
    <dgm:pt modelId="{29F8516E-DEA9-4830-A089-80BAB59FF505}" type="sibTrans" cxnId="{C725586C-36FD-4B01-A85A-A40107E0F662}">
      <dgm:prSet/>
      <dgm:spPr/>
      <dgm:t>
        <a:bodyPr/>
        <a:lstStyle/>
        <a:p>
          <a:endParaRPr lang="sl-SI"/>
        </a:p>
      </dgm:t>
    </dgm:pt>
    <dgm:pt modelId="{D53928D6-F33D-4067-9B32-87E61D60F470}">
      <dgm:prSet phldrT="[besedilo]" custT="1"/>
      <dgm:spPr/>
      <dgm:t>
        <a:bodyPr/>
        <a:lstStyle/>
        <a:p>
          <a:r>
            <a:rPr lang="sl-SI" sz="1600" dirty="0"/>
            <a:t>Izpolniti, natisniti, </a:t>
          </a:r>
          <a:r>
            <a:rPr lang="sl-SI" sz="1600" b="0" u="none" dirty="0"/>
            <a:t>podpisati </a:t>
          </a:r>
          <a:r>
            <a:rPr lang="sl-SI" sz="1600" u="none" dirty="0"/>
            <a:t>in poslati priporočeno na naslov šole:</a:t>
          </a:r>
          <a:br>
            <a:rPr lang="sl-SI" sz="1600" u="none" dirty="0"/>
          </a:br>
          <a:r>
            <a:rPr lang="sl-SI" sz="1600" b="1" dirty="0">
              <a:solidFill>
                <a:srgbClr val="6E7EBB"/>
              </a:solidFill>
            </a:rPr>
            <a:t>Škofijska gimnazija Vipava, Goriška 29, 5271 Vipava</a:t>
          </a:r>
          <a:r>
            <a:rPr lang="sl-SI" sz="1600" u="none" dirty="0"/>
            <a:t> </a:t>
          </a:r>
        </a:p>
      </dgm:t>
    </dgm:pt>
    <dgm:pt modelId="{6F886B7A-5646-4072-9079-863F7C73156D}" type="parTrans" cxnId="{E546840A-AD3C-4709-A6BB-25C8D4A85809}">
      <dgm:prSet/>
      <dgm:spPr/>
      <dgm:t>
        <a:bodyPr/>
        <a:lstStyle/>
        <a:p>
          <a:endParaRPr lang="sl-SI"/>
        </a:p>
      </dgm:t>
    </dgm:pt>
    <dgm:pt modelId="{85B6AAFB-736D-4307-99B6-89EA31ACEC0F}" type="sibTrans" cxnId="{E546840A-AD3C-4709-A6BB-25C8D4A85809}">
      <dgm:prSet/>
      <dgm:spPr/>
      <dgm:t>
        <a:bodyPr/>
        <a:lstStyle/>
        <a:p>
          <a:endParaRPr lang="sl-SI"/>
        </a:p>
      </dgm:t>
    </dgm:pt>
    <dgm:pt modelId="{06622109-8FC7-4BA7-BB00-DD4820DC7219}" type="pres">
      <dgm:prSet presAssocID="{55416857-D092-45A0-800C-1967470CAE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1423FBE-12F8-4AE0-B27F-A9E4A46605D6}" type="pres">
      <dgm:prSet presAssocID="{CE272F40-9C1F-443A-88B4-38F400C33FC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FEA8A59-E7D5-4C41-835F-614D4EF59648}" type="pres">
      <dgm:prSet presAssocID="{CE272F40-9C1F-443A-88B4-38F400C33FC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4266D7C-5629-4D16-A294-0B57A9AB39B7}" type="pres">
      <dgm:prSet presAssocID="{A26425A7-175B-4285-9979-21712FD801D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DD5E5E3-300D-4CD3-A2A0-5F7EF608F568}" type="pres">
      <dgm:prSet presAssocID="{A26425A7-175B-4285-9979-21712FD801D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F477A3B6-8B6E-491B-9BA6-99900F100270}" srcId="{CE272F40-9C1F-443A-88B4-38F400C33FCF}" destId="{F9DC9AFF-8F0A-42EA-A8F6-641D22D74CA7}" srcOrd="0" destOrd="0" parTransId="{47AD8A9C-5781-4F08-B6F1-E5908F5A33F0}" sibTransId="{1F7E1919-1201-4F86-8767-48D0FF329586}"/>
    <dgm:cxn modelId="{A7A20955-B374-4812-8DE0-281246D42AE8}" type="presOf" srcId="{CE272F40-9C1F-443A-88B4-38F400C33FCF}" destId="{C1423FBE-12F8-4AE0-B27F-A9E4A46605D6}" srcOrd="0" destOrd="0" presId="urn:microsoft.com/office/officeart/2005/8/layout/vList2"/>
    <dgm:cxn modelId="{4010A4DE-3722-43EE-8072-25A859233E93}" type="presOf" srcId="{F9DC9AFF-8F0A-42EA-A8F6-641D22D74CA7}" destId="{2FEA8A59-E7D5-4C41-835F-614D4EF59648}" srcOrd="0" destOrd="0" presId="urn:microsoft.com/office/officeart/2005/8/layout/vList2"/>
    <dgm:cxn modelId="{CBD14FA9-7763-48FE-99C4-C757A058279C}" srcId="{55416857-D092-45A0-800C-1967470CAE68}" destId="{CE272F40-9C1F-443A-88B4-38F400C33FCF}" srcOrd="0" destOrd="0" parTransId="{33C560C9-C243-4602-B143-D80839DBFFEC}" sibTransId="{C6571A20-2BBE-4B22-B2EA-053C0577AF50}"/>
    <dgm:cxn modelId="{E925E681-5239-4B54-8EC1-2449BFC75178}" type="presOf" srcId="{55416857-D092-45A0-800C-1967470CAE68}" destId="{06622109-8FC7-4BA7-BB00-DD4820DC7219}" srcOrd="0" destOrd="0" presId="urn:microsoft.com/office/officeart/2005/8/layout/vList2"/>
    <dgm:cxn modelId="{C725586C-36FD-4B01-A85A-A40107E0F662}" srcId="{55416857-D092-45A0-800C-1967470CAE68}" destId="{A26425A7-175B-4285-9979-21712FD801D3}" srcOrd="1" destOrd="0" parTransId="{1167CA57-4349-4B2E-B3C5-B5E96F2E3678}" sibTransId="{29F8516E-DEA9-4830-A089-80BAB59FF505}"/>
    <dgm:cxn modelId="{89CA3FCA-721B-4467-BD30-897C3F718E43}" type="presOf" srcId="{A26425A7-175B-4285-9979-21712FD801D3}" destId="{94266D7C-5629-4D16-A294-0B57A9AB39B7}" srcOrd="0" destOrd="0" presId="urn:microsoft.com/office/officeart/2005/8/layout/vList2"/>
    <dgm:cxn modelId="{E546840A-AD3C-4709-A6BB-25C8D4A85809}" srcId="{A26425A7-175B-4285-9979-21712FD801D3}" destId="{D53928D6-F33D-4067-9B32-87E61D60F470}" srcOrd="0" destOrd="0" parTransId="{6F886B7A-5646-4072-9079-863F7C73156D}" sibTransId="{85B6AAFB-736D-4307-99B6-89EA31ACEC0F}"/>
    <dgm:cxn modelId="{F84C4523-66B8-49EC-AC48-8F035E2E7FC0}" type="presOf" srcId="{D53928D6-F33D-4067-9B32-87E61D60F470}" destId="{0DD5E5E3-300D-4CD3-A2A0-5F7EF608F568}" srcOrd="0" destOrd="0" presId="urn:microsoft.com/office/officeart/2005/8/layout/vList2"/>
    <dgm:cxn modelId="{0BD50C9E-32A4-4C4A-9462-E0683CAF1262}" type="presParOf" srcId="{06622109-8FC7-4BA7-BB00-DD4820DC7219}" destId="{C1423FBE-12F8-4AE0-B27F-A9E4A46605D6}" srcOrd="0" destOrd="0" presId="urn:microsoft.com/office/officeart/2005/8/layout/vList2"/>
    <dgm:cxn modelId="{02C389D6-E2DB-4AC6-B219-62357D75DBA3}" type="presParOf" srcId="{06622109-8FC7-4BA7-BB00-DD4820DC7219}" destId="{2FEA8A59-E7D5-4C41-835F-614D4EF59648}" srcOrd="1" destOrd="0" presId="urn:microsoft.com/office/officeart/2005/8/layout/vList2"/>
    <dgm:cxn modelId="{F0DA8F33-CAA1-410D-BFC4-ECC03C315FC0}" type="presParOf" srcId="{06622109-8FC7-4BA7-BB00-DD4820DC7219}" destId="{94266D7C-5629-4D16-A294-0B57A9AB39B7}" srcOrd="2" destOrd="0" presId="urn:microsoft.com/office/officeart/2005/8/layout/vList2"/>
    <dgm:cxn modelId="{AF8E9F9A-0796-4A91-AE5E-6AD3068A60CB}" type="presParOf" srcId="{06622109-8FC7-4BA7-BB00-DD4820DC7219}" destId="{0DD5E5E3-300D-4CD3-A2A0-5F7EF608F56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5A14C-7F6B-41C1-9ACF-FD8AFDAEC550}">
      <dsp:nvSpPr>
        <dsp:cNvPr id="0" name=""/>
        <dsp:cNvSpPr/>
      </dsp:nvSpPr>
      <dsp:spPr>
        <a:xfrm>
          <a:off x="13" y="0"/>
          <a:ext cx="2479212" cy="604800"/>
        </a:xfrm>
        <a:prstGeom prst="rect">
          <a:avLst/>
        </a:prstGeom>
        <a:solidFill>
          <a:srgbClr val="6E7EBB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/>
            <a:t>60 %</a:t>
          </a:r>
        </a:p>
      </dsp:txBody>
      <dsp:txXfrm>
        <a:off x="13" y="0"/>
        <a:ext cx="2479212" cy="604800"/>
      </dsp:txXfrm>
    </dsp:sp>
    <dsp:sp modelId="{F7F6F96A-75C4-4A35-AC08-C8B3F6740678}">
      <dsp:nvSpPr>
        <dsp:cNvPr id="0" name=""/>
        <dsp:cNvSpPr/>
      </dsp:nvSpPr>
      <dsp:spPr>
        <a:xfrm>
          <a:off x="2542" y="610592"/>
          <a:ext cx="2479212" cy="1615861"/>
        </a:xfrm>
        <a:prstGeom prst="rect">
          <a:avLst/>
        </a:prstGeom>
        <a:solidFill>
          <a:srgbClr val="92D050">
            <a:alpha val="90000"/>
          </a:srgb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l-SI" sz="1100" i="0" kern="1200" dirty="0"/>
        </a:p>
        <a:p>
          <a:pPr marL="114300" lvl="1" indent="-114300" algn="ctr" defTabSz="6223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1400" i="0" kern="1200" dirty="0">
              <a:solidFill>
                <a:srgbClr val="002060"/>
              </a:solidFill>
            </a:rPr>
            <a:t>Seštevek zaključnih ocen vseh obveznih predmetov iz 7., 8. in 9. razreda </a:t>
          </a:r>
          <a:r>
            <a:rPr lang="sl-SI" sz="1400" kern="1200" dirty="0">
              <a:solidFill>
                <a:srgbClr val="002060"/>
              </a:solidFill>
            </a:rPr>
            <a:t>OŠ</a:t>
          </a:r>
          <a:endParaRPr lang="sl-SI" sz="1400" kern="1200" dirty="0"/>
        </a:p>
      </dsp:txBody>
      <dsp:txXfrm>
        <a:off x="2542" y="610592"/>
        <a:ext cx="2479212" cy="1615861"/>
      </dsp:txXfrm>
    </dsp:sp>
    <dsp:sp modelId="{6AEAE586-6E3D-429E-BAFD-5457034CFDB1}">
      <dsp:nvSpPr>
        <dsp:cNvPr id="0" name=""/>
        <dsp:cNvSpPr/>
      </dsp:nvSpPr>
      <dsp:spPr>
        <a:xfrm>
          <a:off x="2828845" y="5792"/>
          <a:ext cx="2479212" cy="604800"/>
        </a:xfrm>
        <a:prstGeom prst="rect">
          <a:avLst/>
        </a:prstGeom>
        <a:solidFill>
          <a:srgbClr val="6E7EBB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/>
            <a:t>20 %</a:t>
          </a:r>
        </a:p>
      </dsp:txBody>
      <dsp:txXfrm>
        <a:off x="2828845" y="5792"/>
        <a:ext cx="2479212" cy="604800"/>
      </dsp:txXfrm>
    </dsp:sp>
    <dsp:sp modelId="{E4D12089-98B7-4FB2-9DAE-A689360F5CF8}">
      <dsp:nvSpPr>
        <dsp:cNvPr id="0" name=""/>
        <dsp:cNvSpPr/>
      </dsp:nvSpPr>
      <dsp:spPr>
        <a:xfrm>
          <a:off x="2828845" y="610592"/>
          <a:ext cx="2479212" cy="1615861"/>
        </a:xfrm>
        <a:prstGeom prst="rect">
          <a:avLst/>
        </a:prstGeom>
        <a:solidFill>
          <a:srgbClr val="92D050">
            <a:alpha val="90000"/>
          </a:srgb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57150" lvl="1" indent="-57150" algn="l" defTabSz="4889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l-SI" sz="1100" kern="1200" dirty="0"/>
        </a:p>
        <a:p>
          <a:pPr marL="114300" lvl="1" indent="-114300" algn="ctr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1400" kern="1200" dirty="0">
              <a:solidFill>
                <a:srgbClr val="002060"/>
              </a:solidFill>
            </a:rPr>
            <a:t>Dosežek na NPZ iz učnega </a:t>
          </a:r>
          <a:br>
            <a:rPr lang="sl-SI" sz="1400" kern="1200" dirty="0">
              <a:solidFill>
                <a:srgbClr val="002060"/>
              </a:solidFill>
            </a:rPr>
          </a:br>
          <a:r>
            <a:rPr lang="sl-SI" sz="1400" kern="1200" dirty="0">
              <a:solidFill>
                <a:srgbClr val="002060"/>
              </a:solidFill>
            </a:rPr>
            <a:t>jezika </a:t>
          </a:r>
          <a:br>
            <a:rPr lang="sl-SI" sz="1400" kern="1200" dirty="0">
              <a:solidFill>
                <a:srgbClr val="002060"/>
              </a:solidFill>
            </a:rPr>
          </a:br>
          <a:r>
            <a:rPr lang="sl-SI" sz="1400" kern="1200" dirty="0">
              <a:solidFill>
                <a:srgbClr val="002060"/>
              </a:solidFill>
            </a:rPr>
            <a:t/>
          </a:r>
          <a:br>
            <a:rPr lang="sl-SI" sz="1400" kern="1200" dirty="0">
              <a:solidFill>
                <a:srgbClr val="002060"/>
              </a:solidFill>
            </a:rPr>
          </a:br>
          <a:r>
            <a:rPr lang="sl-SI" sz="1200" kern="1200" dirty="0">
              <a:solidFill>
                <a:srgbClr val="002060"/>
              </a:solidFill>
            </a:rPr>
            <a:t>(slovenščine oz. italijanščine/ madžarščine na narodno mešanih območjih)</a:t>
          </a:r>
        </a:p>
      </dsp:txBody>
      <dsp:txXfrm>
        <a:off x="2828845" y="610592"/>
        <a:ext cx="2479212" cy="1615861"/>
      </dsp:txXfrm>
    </dsp:sp>
    <dsp:sp modelId="{4DFD60E8-3401-4CB1-8422-C5C36D6DDD4A}">
      <dsp:nvSpPr>
        <dsp:cNvPr id="0" name=""/>
        <dsp:cNvSpPr/>
      </dsp:nvSpPr>
      <dsp:spPr>
        <a:xfrm>
          <a:off x="5655148" y="5792"/>
          <a:ext cx="2479212" cy="604800"/>
        </a:xfrm>
        <a:prstGeom prst="rect">
          <a:avLst/>
        </a:prstGeom>
        <a:solidFill>
          <a:srgbClr val="6E7EBB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/>
            <a:t>20%</a:t>
          </a:r>
        </a:p>
      </dsp:txBody>
      <dsp:txXfrm>
        <a:off x="5655148" y="5792"/>
        <a:ext cx="2479212" cy="604800"/>
      </dsp:txXfrm>
    </dsp:sp>
    <dsp:sp modelId="{C64010D6-A9E8-494C-BC23-974DBCE9733E}">
      <dsp:nvSpPr>
        <dsp:cNvPr id="0" name=""/>
        <dsp:cNvSpPr/>
      </dsp:nvSpPr>
      <dsp:spPr>
        <a:xfrm>
          <a:off x="5655148" y="610592"/>
          <a:ext cx="2479212" cy="1615861"/>
        </a:xfrm>
        <a:prstGeom prst="rect">
          <a:avLst/>
        </a:prstGeom>
        <a:solidFill>
          <a:srgbClr val="92D050">
            <a:alpha val="90000"/>
          </a:srgb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57150" lvl="1" indent="-57150" algn="l" defTabSz="2222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l-SI" sz="500" kern="1200" dirty="0"/>
        </a:p>
        <a:p>
          <a:pPr marL="114300" lvl="1" indent="-114300" algn="ctr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1400" kern="1200" dirty="0">
              <a:solidFill>
                <a:srgbClr val="002060"/>
              </a:solidFill>
            </a:rPr>
            <a:t>Dosežek na NPZ iz matematike</a:t>
          </a:r>
          <a:endParaRPr lang="sl-SI" sz="1400" kern="1200" dirty="0"/>
        </a:p>
      </dsp:txBody>
      <dsp:txXfrm>
        <a:off x="5655148" y="610592"/>
        <a:ext cx="2479212" cy="1615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23FBE-12F8-4AE0-B27F-A9E4A46605D6}">
      <dsp:nvSpPr>
        <dsp:cNvPr id="0" name=""/>
        <dsp:cNvSpPr/>
      </dsp:nvSpPr>
      <dsp:spPr>
        <a:xfrm>
          <a:off x="0" y="8047"/>
          <a:ext cx="7344816" cy="992160"/>
        </a:xfrm>
        <a:prstGeom prst="roundRect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/>
            <a:t>„Klasična“ oddaja prijavnice za vpis </a:t>
          </a:r>
          <a:r>
            <a:rPr lang="sl-SI" sz="2200" kern="1200" dirty="0"/>
            <a:t/>
          </a:r>
          <a:br>
            <a:rPr lang="sl-SI" sz="2200" kern="1200" dirty="0"/>
          </a:br>
          <a:r>
            <a:rPr lang="sl-SI" sz="2200" kern="1200" dirty="0"/>
            <a:t>(spletna stran MVI, ŠGV, knjigarna DZS)</a:t>
          </a:r>
        </a:p>
      </dsp:txBody>
      <dsp:txXfrm>
        <a:off x="48433" y="56480"/>
        <a:ext cx="7247950" cy="895294"/>
      </dsp:txXfrm>
    </dsp:sp>
    <dsp:sp modelId="{2FEA8A59-E7D5-4C41-835F-614D4EF59648}">
      <dsp:nvSpPr>
        <dsp:cNvPr id="0" name=""/>
        <dsp:cNvSpPr/>
      </dsp:nvSpPr>
      <dsp:spPr>
        <a:xfrm>
          <a:off x="0" y="1000207"/>
          <a:ext cx="7344816" cy="87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19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sl-SI" sz="1600" kern="1200" dirty="0"/>
            <a:t>Izpolniti, podpisati in poslati priporočeno na naslov šole: </a:t>
          </a:r>
          <a:br>
            <a:rPr lang="sl-SI" sz="1600" kern="1200" dirty="0"/>
          </a:br>
          <a:r>
            <a:rPr lang="sl-SI" sz="1600" b="1" kern="1200" dirty="0">
              <a:solidFill>
                <a:srgbClr val="6E7EBB"/>
              </a:solidFill>
            </a:rPr>
            <a:t>Škofijska gimnazija Vipava, Goriška 29, 5271 Vipava</a:t>
          </a:r>
          <a:r>
            <a:rPr lang="sl-SI" sz="2300" kern="1200" dirty="0"/>
            <a:t/>
          </a:r>
          <a:br>
            <a:rPr lang="sl-SI" sz="2300" kern="1200" dirty="0"/>
          </a:br>
          <a:endParaRPr lang="sl-SI" sz="1600" kern="1200" dirty="0"/>
        </a:p>
      </dsp:txBody>
      <dsp:txXfrm>
        <a:off x="0" y="1000207"/>
        <a:ext cx="7344816" cy="877680"/>
      </dsp:txXfrm>
    </dsp:sp>
    <dsp:sp modelId="{94266D7C-5629-4D16-A294-0B57A9AB39B7}">
      <dsp:nvSpPr>
        <dsp:cNvPr id="0" name=""/>
        <dsp:cNvSpPr/>
      </dsp:nvSpPr>
      <dsp:spPr>
        <a:xfrm>
          <a:off x="0" y="1877887"/>
          <a:ext cx="7344816" cy="992160"/>
        </a:xfrm>
        <a:prstGeom prst="roundRect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/>
            <a:t>Elektronska oddaja prijavnice za vpis </a:t>
          </a:r>
          <a:r>
            <a:rPr lang="sl-SI" sz="2200" kern="1200" dirty="0"/>
            <a:t/>
          </a:r>
          <a:br>
            <a:rPr lang="sl-SI" sz="2200" kern="1200" dirty="0"/>
          </a:br>
          <a:r>
            <a:rPr lang="sl-SI" sz="2200" kern="1200" dirty="0"/>
            <a:t>(spletna stran MVI)</a:t>
          </a:r>
        </a:p>
      </dsp:txBody>
      <dsp:txXfrm>
        <a:off x="48433" y="1926320"/>
        <a:ext cx="7247950" cy="895294"/>
      </dsp:txXfrm>
    </dsp:sp>
    <dsp:sp modelId="{0DD5E5E3-300D-4CD3-A2A0-5F7EF608F568}">
      <dsp:nvSpPr>
        <dsp:cNvPr id="0" name=""/>
        <dsp:cNvSpPr/>
      </dsp:nvSpPr>
      <dsp:spPr>
        <a:xfrm>
          <a:off x="0" y="2870047"/>
          <a:ext cx="7344816" cy="87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19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sl-SI" sz="1600" kern="1200" dirty="0"/>
            <a:t>Izpolniti, natisniti, </a:t>
          </a:r>
          <a:r>
            <a:rPr lang="sl-SI" sz="1600" b="0" u="none" kern="1200" dirty="0"/>
            <a:t>podpisati </a:t>
          </a:r>
          <a:r>
            <a:rPr lang="sl-SI" sz="1600" u="none" kern="1200" dirty="0"/>
            <a:t>in poslati priporočeno na naslov šole:</a:t>
          </a:r>
          <a:br>
            <a:rPr lang="sl-SI" sz="1600" u="none" kern="1200" dirty="0"/>
          </a:br>
          <a:r>
            <a:rPr lang="sl-SI" sz="1600" b="1" kern="1200" dirty="0">
              <a:solidFill>
                <a:srgbClr val="6E7EBB"/>
              </a:solidFill>
            </a:rPr>
            <a:t>Škofijska gimnazija Vipava, Goriška 29, 5271 Vipava</a:t>
          </a:r>
          <a:r>
            <a:rPr lang="sl-SI" sz="1600" u="none" kern="1200" dirty="0"/>
            <a:t> </a:t>
          </a:r>
        </a:p>
      </dsp:txBody>
      <dsp:txXfrm>
        <a:off x="0" y="2870047"/>
        <a:ext cx="7344816" cy="877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613" cy="492845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16151" y="0"/>
            <a:ext cx="2918048" cy="492845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r">
              <a:defRPr sz="1200"/>
            </a:lvl1pPr>
          </a:lstStyle>
          <a:p>
            <a:fld id="{6E6BF594-299E-4BFD-914B-F613EA9D3057}" type="datetimeFigureOut">
              <a:rPr lang="sl-SI" smtClean="0"/>
              <a:pPr/>
              <a:t>13. 02. 2026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371900"/>
            <a:ext cx="2919613" cy="492845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16151" y="9371900"/>
            <a:ext cx="2918048" cy="492845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r">
              <a:defRPr sz="1200"/>
            </a:lvl1pPr>
          </a:lstStyle>
          <a:p>
            <a:fld id="{F3F6514B-EAAD-4E3A-9CB0-8698670E9B4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067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5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0" cy="493315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r">
              <a:defRPr sz="1200"/>
            </a:lvl1pPr>
          </a:lstStyle>
          <a:p>
            <a:fld id="{CCCEC1B9-0BF3-4FAC-AB9C-3B62E9E179F0}" type="datetimeFigureOut">
              <a:rPr lang="sl-SI" smtClean="0"/>
              <a:pPr/>
              <a:t>13. 02. 2026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88" tIns="45144" rIns="90288" bIns="45144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288" tIns="45144" rIns="90288" bIns="45144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3315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3315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r">
              <a:defRPr sz="1200"/>
            </a:lvl1pPr>
          </a:lstStyle>
          <a:p>
            <a:fld id="{29BF8D56-8298-4AD5-AE7F-DEEA0C524A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724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8D56-8298-4AD5-AE7F-DEEA0C524A59}" type="slidenum">
              <a:rPr lang="sl-SI" smtClean="0"/>
              <a:pPr/>
              <a:t>2</a:t>
            </a:fld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8D56-8298-4AD5-AE7F-DEEA0C524A59}" type="slidenum">
              <a:rPr lang="sl-SI" smtClean="0"/>
              <a:pPr/>
              <a:t>6</a:t>
            </a:fld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8D56-8298-4AD5-AE7F-DEEA0C524A59}" type="slidenum">
              <a:rPr lang="sl-SI" smtClean="0"/>
              <a:pPr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3497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8D56-8298-4AD5-AE7F-DEEA0C524A59}" type="slidenum">
              <a:rPr lang="sl-SI" smtClean="0"/>
              <a:pPr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107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-7021288" y="-5716016"/>
            <a:ext cx="25535874" cy="10269760"/>
          </a:xfrm>
          <a:prstGeom prst="ellipse">
            <a:avLst/>
          </a:prstGeom>
          <a:gradFill flip="none" rotWithShape="1">
            <a:gsLst>
              <a:gs pos="27000">
                <a:schemeClr val="bg1">
                  <a:lumMod val="40000"/>
                  <a:lumOff val="60000"/>
                </a:schemeClr>
              </a:gs>
              <a:gs pos="3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1" y="332656"/>
            <a:ext cx="6192688" cy="1577143"/>
          </a:xfrm>
          <a:effectLst/>
        </p:spPr>
        <p:txBody>
          <a:bodyPr>
            <a:noAutofit/>
          </a:bodyPr>
          <a:lstStyle>
            <a:lvl1pPr marL="182880" indent="0" algn="ctr">
              <a:buSzPct val="70000"/>
              <a:buFont typeface="Arial" panose="020B0604020202020204" pitchFamily="34" charset="0"/>
              <a:buNone/>
              <a:defRPr sz="5400">
                <a:solidFill>
                  <a:schemeClr val="tx1"/>
                </a:solidFill>
              </a:defRPr>
            </a:lvl1pPr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pic>
        <p:nvPicPr>
          <p:cNvPr id="9" name="Slik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1362989" cy="1357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n vsebi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07704" y="409647"/>
            <a:ext cx="6512511" cy="1143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99592" y="2132856"/>
            <a:ext cx="7552928" cy="3474720"/>
          </a:xfrm>
        </p:spPr>
        <p:txBody>
          <a:bodyPr/>
          <a:lstStyle>
            <a:lvl1pPr marL="228600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144000" algn="l"/>
              </a:tabLst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marL="548640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822960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 marL="1097280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marL="1389888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1027716" cy="102351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Naslovni diapozitiv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A05-E308-4AE1-A736-00FED6EFDD04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18B2-0214-44AF-AA3A-68A66DB022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700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-7021288" y="-5716016"/>
            <a:ext cx="25535874" cy="10269760"/>
          </a:xfrm>
          <a:prstGeom prst="ellipse">
            <a:avLst/>
          </a:prstGeom>
          <a:gradFill flip="none" rotWithShape="1">
            <a:gsLst>
              <a:gs pos="27000">
                <a:schemeClr val="bg1">
                  <a:lumMod val="40000"/>
                  <a:lumOff val="60000"/>
                </a:schemeClr>
              </a:gs>
              <a:gs pos="3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1" y="332656"/>
            <a:ext cx="6192688" cy="1577143"/>
          </a:xfrm>
          <a:effectLst/>
        </p:spPr>
        <p:txBody>
          <a:bodyPr>
            <a:noAutofit/>
          </a:bodyPr>
          <a:lstStyle>
            <a:lvl1pPr marL="182880" indent="0" algn="ctr">
              <a:buSzPct val="70000"/>
              <a:buFont typeface="Arial" panose="020B0604020202020204" pitchFamily="34" charset="0"/>
              <a:buNone/>
              <a:defRPr sz="5400">
                <a:solidFill>
                  <a:schemeClr val="tx1"/>
                </a:solidFill>
              </a:defRPr>
            </a:lvl1pPr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pic>
        <p:nvPicPr>
          <p:cNvPr id="9" name="Slik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1362989" cy="13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07704" y="409647"/>
            <a:ext cx="6512511" cy="1143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99592" y="2132856"/>
            <a:ext cx="7552928" cy="3474720"/>
          </a:xfrm>
        </p:spPr>
        <p:txBody>
          <a:bodyPr/>
          <a:lstStyle>
            <a:lvl1pPr marL="228600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144000" algn="l"/>
              </a:tabLst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marL="548640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822960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 marL="1097280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marL="1389888" indent="-182880"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1027716" cy="10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9485A4B-C224-40CA-88D9-15F266A59A97}" type="datetimeFigureOut">
              <a:rPr lang="sl-SI" smtClean="0"/>
              <a:pPr/>
              <a:t>13. 02. 2026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C5C279-4FF0-4063-9822-9D821F1C93AD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9485A4B-C224-40CA-88D9-15F266A59A97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13. 02. 2026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C5C279-4FF0-4063-9822-9D821F1C93AD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B5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6858000" cy="1520429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4000" dirty="0">
                <a:solidFill>
                  <a:srgbClr val="FBDC50"/>
                </a:solidFill>
                <a:effectLst>
                  <a:reflection blurRad="6350" endPos="0" dir="5400000" sy="-100000" algn="bl" rotWithShape="0"/>
                </a:effectLst>
                <a:cs typeface="Times New Roman" panose="02020603050405020304" pitchFamily="18" charset="0"/>
              </a:rPr>
              <a:t>I N F O R M A T I V N I  D A N</a:t>
            </a:r>
            <a:br>
              <a:rPr lang="sl-SI" sz="4000" dirty="0">
                <a:solidFill>
                  <a:srgbClr val="FBDC50"/>
                </a:solidFill>
                <a:effectLst>
                  <a:reflection blurRad="6350" endPos="0" dir="5400000" sy="-100000" algn="bl" rotWithShape="0"/>
                </a:effectLst>
                <a:cs typeface="Times New Roman" panose="02020603050405020304" pitchFamily="18" charset="0"/>
              </a:rPr>
            </a:br>
            <a:endParaRPr lang="sl-SI" sz="4000" dirty="0">
              <a:solidFill>
                <a:srgbClr val="FBDC50"/>
              </a:solidFill>
              <a:effectLst>
                <a:reflection blurRad="6350" endPos="0" dir="5400000" sy="-100000" algn="bl" rotWithShape="0"/>
              </a:effectLst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714"/>
            <a:ext cx="9147593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/>
          <a:stretch/>
        </p:blipFill>
        <p:spPr>
          <a:xfrm flipH="1">
            <a:off x="-14814" y="0"/>
            <a:ext cx="9180512" cy="69116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675" y="1315651"/>
            <a:ext cx="2846138" cy="3474720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1600" b="1" dirty="0">
              <a:solidFill>
                <a:srgbClr val="4B5EAA"/>
              </a:solidFill>
            </a:endParaRPr>
          </a:p>
          <a:p>
            <a:pPr marL="45720" indent="0">
              <a:buNone/>
            </a:pPr>
            <a:r>
              <a:rPr lang="sl-SI" sz="1600" b="1" dirty="0">
                <a:solidFill>
                  <a:srgbClr val="4B5EAA"/>
                </a:solidFill>
              </a:rPr>
              <a:t>Širok nabor izbirnih maturitetnih</a:t>
            </a:r>
            <a:br>
              <a:rPr lang="sl-SI" sz="1600" b="1" dirty="0">
                <a:solidFill>
                  <a:srgbClr val="4B5EAA"/>
                </a:solidFill>
              </a:rPr>
            </a:br>
            <a:r>
              <a:rPr lang="sl-SI" sz="1600" b="1" dirty="0">
                <a:solidFill>
                  <a:srgbClr val="4B5EAA"/>
                </a:solidFill>
              </a:rPr>
              <a:t>predmetov.</a:t>
            </a:r>
          </a:p>
          <a:p>
            <a:pPr>
              <a:buNone/>
            </a:pPr>
            <a:endParaRPr lang="sl-SI" sz="1600" dirty="0">
              <a:solidFill>
                <a:srgbClr val="4B5EAA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B72808C-D004-4B07-9A2E-93CBC4E80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243" y="20608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48CA5354-8983-4E83-9D45-ABBAA784F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843894"/>
              </p:ext>
            </p:extLst>
          </p:nvPr>
        </p:nvGraphicFramePr>
        <p:xfrm>
          <a:off x="2895813" y="1552647"/>
          <a:ext cx="4921666" cy="5252112"/>
        </p:xfrm>
        <a:graphic>
          <a:graphicData uri="http://schemas.openxmlformats.org/drawingml/2006/table">
            <a:tbl>
              <a:tblPr firstRow="1" bandRow="1"/>
              <a:tblGrid>
                <a:gridCol w="4921666">
                  <a:extLst>
                    <a:ext uri="{9D8B030D-6E8A-4147-A177-3AD203B41FA5}">
                      <a16:colId xmlns:a16="http://schemas.microsoft.com/office/drawing/2014/main" val="2224726975"/>
                    </a:ext>
                  </a:extLst>
                </a:gridCol>
              </a:tblGrid>
              <a:tr h="358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b="1" dirty="0">
                          <a:solidFill>
                            <a:srgbClr val="4B5EA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OBVEZNI MATURITETNI PREDMETI</a:t>
                      </a:r>
                      <a:endParaRPr lang="en-GB" sz="1400" b="1" dirty="0">
                        <a:solidFill>
                          <a:srgbClr val="4B5E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299222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SLOVENŠČINA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4964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MATEMATIKA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559093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TUJI JEZIK (ANG, ITA, NEM)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421421"/>
                  </a:ext>
                </a:extLst>
              </a:tr>
              <a:tr h="358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1" dirty="0">
                          <a:solidFill>
                            <a:srgbClr val="4B5EA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IZBIRNI MATURITETNI PREDMETI</a:t>
                      </a:r>
                      <a:endParaRPr lang="en-GB" sz="1400" dirty="0">
                        <a:solidFill>
                          <a:srgbClr val="4B5E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595625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TUJI JEZIKI (ANG, ITA, NEM, LAT)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807919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ZGODOVINA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867672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GEOGRAFIJA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191445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BIOLOGIJA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194046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KEMIJA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783812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FIZIKA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8054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PSIHOLOGIJA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69608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SOCIOLOGIJA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041118"/>
                  </a:ext>
                </a:extLst>
              </a:tr>
              <a:tr h="377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INFORMATIKA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33" marR="56333" marT="28166" marB="281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582675"/>
                  </a:ext>
                </a:extLst>
              </a:tr>
            </a:tbl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46D13B03-94B9-4724-850A-3E2390C3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922" y="1309501"/>
            <a:ext cx="14727371" cy="68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168066" y="341375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GIMNAZIJA</a:t>
            </a:r>
            <a:b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</a:br>
            <a:r>
              <a:rPr lang="sl-SI" sz="22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se zaključi s splošno maturo.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13" y="409647"/>
            <a:ext cx="2808312" cy="14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82" y="5252233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" r="88976" b="-400"/>
          <a:stretch/>
        </p:blipFill>
        <p:spPr>
          <a:xfrm>
            <a:off x="8100392" y="0"/>
            <a:ext cx="1080120" cy="68853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-400"/>
          <a:stretch/>
        </p:blipFill>
        <p:spPr>
          <a:xfrm>
            <a:off x="-36513" y="-27384"/>
            <a:ext cx="8231317" cy="6885384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10658"/>
              </p:ext>
            </p:extLst>
          </p:nvPr>
        </p:nvGraphicFramePr>
        <p:xfrm>
          <a:off x="3779912" y="1196752"/>
          <a:ext cx="5035430" cy="5565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7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7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9853">
                <a:tc>
                  <a:txBody>
                    <a:bodyPr/>
                    <a:lstStyle/>
                    <a:p>
                      <a:pPr algn="ctr"/>
                      <a:r>
                        <a:rPr lang="sl-SI" sz="1200" b="1" dirty="0">
                          <a:solidFill>
                            <a:schemeClr val="tx1"/>
                          </a:solidFill>
                        </a:rPr>
                        <a:t>šolsko leto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dirty="0">
                          <a:solidFill>
                            <a:schemeClr val="tx1"/>
                          </a:solidFill>
                        </a:rPr>
                        <a:t>uspeh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baseline="0" dirty="0">
                          <a:solidFill>
                            <a:schemeClr val="tx1"/>
                          </a:solidFill>
                        </a:rPr>
                        <a:t>povprečje ŠGV </a:t>
                      </a:r>
                      <a:endParaRPr lang="sl-SI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dirty="0">
                          <a:solidFill>
                            <a:schemeClr val="tx1"/>
                          </a:solidFill>
                        </a:rPr>
                        <a:t>povprečje</a:t>
                      </a:r>
                      <a:r>
                        <a:rPr lang="sl-SI" sz="1200" baseline="0" dirty="0">
                          <a:solidFill>
                            <a:schemeClr val="tx1"/>
                          </a:solidFill>
                        </a:rPr>
                        <a:t> SLO</a:t>
                      </a:r>
                      <a:endParaRPr lang="sl-SI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dirty="0">
                          <a:solidFill>
                            <a:schemeClr val="tx1"/>
                          </a:solidFill>
                        </a:rPr>
                        <a:t>zlati maturanti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2022/23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96,5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21,7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2021/22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22,51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20,79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480732"/>
                  </a:ext>
                </a:extLst>
              </a:tr>
              <a:tr h="190744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/>
                        <a:t>2020/21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/>
                        <a:t>100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/>
                        <a:t>21,80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/>
                        <a:t>20,99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/>
                        <a:t>6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2019/20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22,87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2018/19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100 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21,59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2017/18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22,48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2016/17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98,1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21,61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2015/16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98,5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20,89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19,7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58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2014/15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20,78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19,8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2013/14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91,9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21,74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19,4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2012/13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98,7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20,40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19,7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2011/12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20,86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19,9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487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2010/11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97,3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21,34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19,8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5" y="3695845"/>
            <a:ext cx="3244742" cy="2163161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35" y="1271620"/>
            <a:ext cx="3206007" cy="2301387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830994"/>
              </p:ext>
            </p:extLst>
          </p:nvPr>
        </p:nvGraphicFramePr>
        <p:xfrm>
          <a:off x="3779913" y="1754312"/>
          <a:ext cx="5035429" cy="64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086">
                  <a:extLst>
                    <a:ext uri="{9D8B030D-6E8A-4147-A177-3AD203B41FA5}">
                      <a16:colId xmlns:a16="http://schemas.microsoft.com/office/drawing/2014/main" val="3062262283"/>
                    </a:ext>
                  </a:extLst>
                </a:gridCol>
                <a:gridCol w="1023545">
                  <a:extLst>
                    <a:ext uri="{9D8B030D-6E8A-4147-A177-3AD203B41FA5}">
                      <a16:colId xmlns:a16="http://schemas.microsoft.com/office/drawing/2014/main" val="366655914"/>
                    </a:ext>
                  </a:extLst>
                </a:gridCol>
                <a:gridCol w="993704">
                  <a:extLst>
                    <a:ext uri="{9D8B030D-6E8A-4147-A177-3AD203B41FA5}">
                      <a16:colId xmlns:a16="http://schemas.microsoft.com/office/drawing/2014/main" val="64663921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550705076"/>
                    </a:ext>
                  </a:extLst>
                </a:gridCol>
                <a:gridCol w="1002982">
                  <a:extLst>
                    <a:ext uri="{9D8B030D-6E8A-4147-A177-3AD203B41FA5}">
                      <a16:colId xmlns:a16="http://schemas.microsoft.com/office/drawing/2014/main" val="1163144411"/>
                    </a:ext>
                  </a:extLst>
                </a:gridCol>
              </a:tblGrid>
              <a:tr h="32492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tx1"/>
                          </a:solidFill>
                        </a:rPr>
                        <a:t>2024/25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0" dirty="0">
                          <a:solidFill>
                            <a:schemeClr val="tx1"/>
                          </a:solidFill>
                        </a:rPr>
                        <a:t>97%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0" dirty="0">
                          <a:solidFill>
                            <a:schemeClr val="tx1"/>
                          </a:solidFill>
                        </a:rPr>
                        <a:t>22,2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0" dirty="0">
                          <a:solidFill>
                            <a:schemeClr val="tx1"/>
                          </a:solidFill>
                        </a:rPr>
                        <a:t>20,3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654603"/>
                  </a:ext>
                </a:extLst>
              </a:tr>
              <a:tr h="324920"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solidFill>
                            <a:schemeClr val="tx1"/>
                          </a:solidFill>
                        </a:rPr>
                        <a:t>2023/24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0" dirty="0">
                          <a:solidFill>
                            <a:schemeClr val="tx1"/>
                          </a:solidFill>
                        </a:rPr>
                        <a:t>21,5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0" dirty="0">
                          <a:solidFill>
                            <a:schemeClr val="tx1"/>
                          </a:solidFill>
                        </a:rPr>
                        <a:t>20,5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66544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208735" y="233264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FFFF99"/>
                </a:solidFill>
                <a:effectLst>
                  <a:reflection blurRad="6350" stA="55000" endA="300" endPos="0" dir="5400000" sy="-100000" algn="bl" rotWithShape="0"/>
                </a:effectLst>
              </a:rPr>
              <a:t>REZULTATI MATURE</a:t>
            </a:r>
            <a:br>
              <a:rPr lang="sl-SI" sz="4000" dirty="0">
                <a:solidFill>
                  <a:srgbClr val="FFFF99"/>
                </a:solidFill>
                <a:effectLst>
                  <a:reflection blurRad="6350" stA="55000" endA="300" endPos="0" dir="5400000" sy="-100000" algn="bl" rotWithShape="0"/>
                </a:effectLst>
              </a:rPr>
            </a:br>
            <a:r>
              <a:rPr lang="sl-SI" sz="2200" dirty="0">
                <a:solidFill>
                  <a:srgbClr val="FFFF99"/>
                </a:solidFill>
                <a:effectLst>
                  <a:reflection blurRad="6350" stA="55000" endA="300" endPos="0" dir="5400000" sy="-100000" algn="bl" rotWithShape="0"/>
                </a:effectLst>
              </a:rPr>
              <a:t>nas razveseljujejo.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766" y="5240972"/>
            <a:ext cx="2324466" cy="1833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r="8941"/>
          <a:stretch/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1628812"/>
            <a:ext cx="5832648" cy="4320480"/>
          </a:xfrm>
        </p:spPr>
        <p:txBody>
          <a:bodyPr>
            <a:normAutofit/>
          </a:bodyPr>
          <a:lstStyle/>
          <a:p>
            <a:r>
              <a:rPr lang="sl-SI" sz="2000" dirty="0">
                <a:solidFill>
                  <a:srgbClr val="4B5EAA"/>
                </a:solidFill>
              </a:rPr>
              <a:t>Vsak razred ima svojo </a:t>
            </a:r>
            <a:r>
              <a:rPr lang="sl-SI" sz="2000" b="1" dirty="0">
                <a:solidFill>
                  <a:srgbClr val="4B5EAA"/>
                </a:solidFill>
              </a:rPr>
              <a:t>matično učilnico</a:t>
            </a:r>
            <a:r>
              <a:rPr lang="sl-SI" sz="2000" dirty="0">
                <a:solidFill>
                  <a:srgbClr val="4B5EAA"/>
                </a:solidFill>
              </a:rPr>
              <a:t>. </a:t>
            </a:r>
          </a:p>
          <a:p>
            <a:r>
              <a:rPr lang="sl-SI" sz="2000" dirty="0">
                <a:solidFill>
                  <a:srgbClr val="4B5EAA"/>
                </a:solidFill>
              </a:rPr>
              <a:t>H kakovostnemu pouku prispevajo </a:t>
            </a:r>
            <a:br>
              <a:rPr lang="sl-SI" sz="2000" dirty="0">
                <a:solidFill>
                  <a:srgbClr val="4B5EAA"/>
                </a:solidFill>
              </a:rPr>
            </a:br>
            <a:r>
              <a:rPr lang="sl-SI" sz="2000" b="1" dirty="0">
                <a:solidFill>
                  <a:srgbClr val="4B5EAA"/>
                </a:solidFill>
              </a:rPr>
              <a:t>specialne učilnice, </a:t>
            </a:r>
            <a:endParaRPr lang="sl-SI" sz="2000" b="1" dirty="0" smtClean="0">
              <a:solidFill>
                <a:srgbClr val="4B5EAA"/>
              </a:solidFill>
            </a:endParaRPr>
          </a:p>
          <a:p>
            <a:pPr marL="45720" indent="0">
              <a:buNone/>
            </a:pPr>
            <a:r>
              <a:rPr lang="sl-SI" sz="2000" b="1" dirty="0">
                <a:solidFill>
                  <a:srgbClr val="4B5EAA"/>
                </a:solidFill>
              </a:rPr>
              <a:t> </a:t>
            </a:r>
            <a:r>
              <a:rPr lang="sl-SI" sz="2000" b="1" dirty="0" smtClean="0">
                <a:solidFill>
                  <a:srgbClr val="4B5EAA"/>
                </a:solidFill>
              </a:rPr>
              <a:t> </a:t>
            </a:r>
            <a:r>
              <a:rPr lang="sl-SI" sz="2000" dirty="0" smtClean="0">
                <a:solidFill>
                  <a:srgbClr val="4B5EAA"/>
                </a:solidFill>
              </a:rPr>
              <a:t>velika </a:t>
            </a:r>
            <a:r>
              <a:rPr lang="sl-SI" sz="2000" b="1" dirty="0">
                <a:solidFill>
                  <a:srgbClr val="4B5EAA"/>
                </a:solidFill>
              </a:rPr>
              <a:t>telovadnica s fitnesom, </a:t>
            </a:r>
            <a:endParaRPr lang="sl-SI" sz="2000" b="1" dirty="0" smtClean="0">
              <a:solidFill>
                <a:srgbClr val="4B5EAA"/>
              </a:solidFill>
            </a:endParaRPr>
          </a:p>
          <a:p>
            <a:pPr marL="45720" indent="0">
              <a:buNone/>
            </a:pPr>
            <a:r>
              <a:rPr lang="sl-SI" sz="2000" b="1" dirty="0">
                <a:solidFill>
                  <a:srgbClr val="4B5EAA"/>
                </a:solidFill>
              </a:rPr>
              <a:t> </a:t>
            </a:r>
            <a:r>
              <a:rPr lang="sl-SI" sz="2000" b="1" dirty="0" smtClean="0">
                <a:solidFill>
                  <a:srgbClr val="4B5EAA"/>
                </a:solidFill>
              </a:rPr>
              <a:t> </a:t>
            </a:r>
            <a:r>
              <a:rPr lang="sl-SI" sz="2000" dirty="0" smtClean="0">
                <a:solidFill>
                  <a:srgbClr val="4B5EAA"/>
                </a:solidFill>
              </a:rPr>
              <a:t>dobro </a:t>
            </a:r>
            <a:r>
              <a:rPr lang="sl-SI" sz="2000" dirty="0">
                <a:solidFill>
                  <a:srgbClr val="4B5EAA"/>
                </a:solidFill>
              </a:rPr>
              <a:t>opremljena </a:t>
            </a:r>
            <a:r>
              <a:rPr lang="sl-SI" sz="2000" b="1" dirty="0">
                <a:solidFill>
                  <a:srgbClr val="4B5EAA"/>
                </a:solidFill>
              </a:rPr>
              <a:t>knjižnica</a:t>
            </a:r>
            <a:r>
              <a:rPr lang="sl-SI" sz="2000" dirty="0">
                <a:solidFill>
                  <a:srgbClr val="4B5EAA"/>
                </a:solidFill>
              </a:rPr>
              <a:t>. </a:t>
            </a:r>
          </a:p>
          <a:p>
            <a:r>
              <a:rPr lang="sl-SI" sz="2000" b="1" dirty="0">
                <a:solidFill>
                  <a:srgbClr val="4B5EAA"/>
                </a:solidFill>
              </a:rPr>
              <a:t>Odmor za toplo malico je od 9:55 do 10:45</a:t>
            </a:r>
            <a:r>
              <a:rPr lang="sl-SI" sz="2000" dirty="0">
                <a:solidFill>
                  <a:srgbClr val="4B5EAA"/>
                </a:solidFill>
              </a:rPr>
              <a:t>.</a:t>
            </a:r>
          </a:p>
          <a:p>
            <a:r>
              <a:rPr lang="sl-SI" sz="2000" dirty="0">
                <a:solidFill>
                  <a:srgbClr val="4B5EAA"/>
                </a:solidFill>
              </a:rPr>
              <a:t>Usklajeni prevozi.</a:t>
            </a:r>
          </a:p>
        </p:txBody>
      </p:sp>
      <p:pic>
        <p:nvPicPr>
          <p:cNvPr id="5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30" y="5024489"/>
            <a:ext cx="2731404" cy="1833381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09" y="0"/>
            <a:ext cx="2731403" cy="1833512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:\aZA OBJAVIT\ŠolskiProstori\20231117_111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30" y="3332585"/>
            <a:ext cx="2731404" cy="2048553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IzborSlik\SlikeSGV\DSC063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08" y="1583477"/>
            <a:ext cx="2731404" cy="2048553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467544" y="399912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POUK</a:t>
            </a:r>
            <a:b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</a:br>
            <a:r>
              <a:rPr lang="sl-SI" sz="22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traja od 7:30 do 14:00.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013176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7"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5274" y="1513805"/>
            <a:ext cx="4752528" cy="444226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sl-SI" sz="1600" i="1" dirty="0">
              <a:solidFill>
                <a:schemeClr val="bg1"/>
              </a:solidFill>
            </a:endParaRPr>
          </a:p>
          <a:p>
            <a:pPr marL="45720" indent="0">
              <a:buNone/>
            </a:pPr>
            <a:r>
              <a:rPr lang="sl-SI" sz="1600" b="1" u="sng" dirty="0">
                <a:solidFill>
                  <a:schemeClr val="bg1"/>
                </a:solidFill>
              </a:rPr>
              <a:t>Dijakom omogočamo: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1600" dirty="0">
                <a:solidFill>
                  <a:schemeClr val="bg1"/>
                </a:solidFill>
              </a:rPr>
              <a:t>Pridobitev </a:t>
            </a:r>
            <a:r>
              <a:rPr lang="sl-SI" sz="1600" b="1" dirty="0">
                <a:solidFill>
                  <a:schemeClr val="bg1"/>
                </a:solidFill>
              </a:rPr>
              <a:t>statusa</a:t>
            </a:r>
            <a:r>
              <a:rPr lang="sl-SI" sz="1600" dirty="0">
                <a:solidFill>
                  <a:schemeClr val="bg1"/>
                </a:solidFill>
              </a:rPr>
              <a:t> športnika, kulturnika, </a:t>
            </a:r>
            <a:br>
              <a:rPr lang="sl-SI" sz="1600" dirty="0">
                <a:solidFill>
                  <a:schemeClr val="bg1"/>
                </a:solidFill>
              </a:rPr>
            </a:br>
            <a:r>
              <a:rPr lang="sl-SI" sz="1600" dirty="0">
                <a:solidFill>
                  <a:schemeClr val="bg1"/>
                </a:solidFill>
              </a:rPr>
              <a:t>prostovoljca, vzporednega izobraževanja.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1600" dirty="0">
                <a:solidFill>
                  <a:schemeClr val="bg1"/>
                </a:solidFill>
              </a:rPr>
              <a:t>Razvijanje interesov preko raziskovalnih nalog, </a:t>
            </a:r>
            <a:br>
              <a:rPr lang="sl-SI" sz="1600" dirty="0">
                <a:solidFill>
                  <a:schemeClr val="bg1"/>
                </a:solidFill>
              </a:rPr>
            </a:br>
            <a:r>
              <a:rPr lang="sl-SI" sz="1600" dirty="0">
                <a:solidFill>
                  <a:schemeClr val="bg1"/>
                </a:solidFill>
              </a:rPr>
              <a:t>tekmovanj in drugih dejavnosti.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1600" dirty="0">
                <a:solidFill>
                  <a:schemeClr val="bg1"/>
                </a:solidFill>
              </a:rPr>
              <a:t>Naknadni rok</a:t>
            </a:r>
            <a:r>
              <a:rPr lang="sl-SI" sz="16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1600" dirty="0" smtClean="0">
                <a:solidFill>
                  <a:schemeClr val="bg1"/>
                </a:solidFill>
              </a:rPr>
              <a:t>Profesorji iščejo znanje, spodbujajo k izboljšavam, napredku v </a:t>
            </a:r>
            <a:r>
              <a:rPr lang="sl-SI" sz="1600" dirty="0">
                <a:solidFill>
                  <a:schemeClr val="bg1"/>
                </a:solidFill>
              </a:rPr>
              <a:t>znanju. </a:t>
            </a:r>
            <a:endParaRPr lang="sl-SI" sz="16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sz="1600" dirty="0" smtClean="0">
                <a:solidFill>
                  <a:schemeClr val="bg1"/>
                </a:solidFill>
              </a:rPr>
              <a:t>Profesorji </a:t>
            </a:r>
            <a:r>
              <a:rPr lang="sl-SI" sz="1600" dirty="0">
                <a:solidFill>
                  <a:schemeClr val="bg1"/>
                </a:solidFill>
              </a:rPr>
              <a:t>imajo „</a:t>
            </a:r>
            <a:r>
              <a:rPr lang="sl-SI" sz="1600" b="1" dirty="0">
                <a:solidFill>
                  <a:schemeClr val="bg1"/>
                </a:solidFill>
              </a:rPr>
              <a:t>govorilne ure“ </a:t>
            </a:r>
            <a:br>
              <a:rPr lang="sl-SI" sz="1600" b="1" dirty="0">
                <a:solidFill>
                  <a:schemeClr val="bg1"/>
                </a:solidFill>
              </a:rPr>
            </a:br>
            <a:r>
              <a:rPr lang="sl-SI" sz="1600" b="1" dirty="0">
                <a:solidFill>
                  <a:schemeClr val="bg1"/>
                </a:solidFill>
              </a:rPr>
              <a:t>za dijake</a:t>
            </a:r>
            <a:r>
              <a:rPr lang="sl-SI" sz="1600" dirty="0" smtClean="0">
                <a:solidFill>
                  <a:schemeClr val="bg1"/>
                </a:solidFill>
              </a:rPr>
              <a:t>.</a:t>
            </a:r>
            <a:endParaRPr lang="sl-SI" sz="16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sz="1600" dirty="0" smtClean="0">
                <a:solidFill>
                  <a:schemeClr val="bg1"/>
                </a:solidFill>
              </a:rPr>
              <a:t>Veliko pozornosti namenimo delu z </a:t>
            </a:r>
            <a:r>
              <a:rPr lang="sl-SI" sz="1600" b="1" dirty="0" smtClean="0">
                <a:solidFill>
                  <a:schemeClr val="bg1"/>
                </a:solidFill>
              </a:rPr>
              <a:t>dijaki </a:t>
            </a:r>
            <a:br>
              <a:rPr lang="sl-SI" sz="1600" b="1" dirty="0" smtClean="0">
                <a:solidFill>
                  <a:schemeClr val="bg1"/>
                </a:solidFill>
              </a:rPr>
            </a:br>
            <a:r>
              <a:rPr lang="sl-SI" sz="1600" b="1" dirty="0" smtClean="0">
                <a:solidFill>
                  <a:schemeClr val="bg1"/>
                </a:solidFill>
              </a:rPr>
              <a:t>s posebnimi potrebami </a:t>
            </a:r>
            <a:br>
              <a:rPr lang="sl-SI" sz="1600" b="1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(dijakom z odločbo o usmeritvi / 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s težavami na različnih področjih).</a:t>
            </a:r>
          </a:p>
          <a:p>
            <a:pPr>
              <a:buNone/>
            </a:pPr>
            <a:r>
              <a:rPr lang="sl-SI" sz="1600" b="1" dirty="0" smtClean="0">
                <a:solidFill>
                  <a:schemeClr val="bg1"/>
                </a:solidFill>
              </a:rPr>
              <a:t>  </a:t>
            </a:r>
            <a:endParaRPr lang="sl-SI" sz="1600" dirty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sl-SI" sz="1600" dirty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251520" y="294596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FFFF99"/>
                </a:solidFill>
                <a:effectLst>
                  <a:reflection blurRad="6350" stA="55000" endA="300" endPos="0" dir="5400000" sy="-100000" algn="bl" rotWithShape="0"/>
                </a:effectLst>
              </a:rPr>
              <a:t>SPODBUDE in PODPORA </a:t>
            </a:r>
            <a:r>
              <a:rPr lang="sl-SI" sz="2200" dirty="0">
                <a:solidFill>
                  <a:srgbClr val="FFFF99"/>
                </a:solidFill>
                <a:effectLst>
                  <a:reflection blurRad="6350" stA="55000" endA="300" endPos="0" dir="5400000" sy="-100000" algn="bl" rotWithShape="0"/>
                </a:effectLst>
              </a:rPr>
              <a:t>dijakom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0" y="1582076"/>
            <a:ext cx="4139952" cy="31049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14" y="5013176"/>
            <a:ext cx="2324466" cy="1833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1783"/>
          <a:stretch/>
        </p:blipFill>
        <p:spPr>
          <a:xfrm>
            <a:off x="-36513" y="-2794"/>
            <a:ext cx="3168353" cy="686079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26"/>
          <a:stretch/>
        </p:blipFill>
        <p:spPr>
          <a:xfrm>
            <a:off x="2920389" y="0"/>
            <a:ext cx="6260123" cy="6858000"/>
          </a:xfrm>
          <a:prstGeom prst="rect">
            <a:avLst/>
          </a:prstGeom>
        </p:spPr>
      </p:pic>
      <p:sp>
        <p:nvSpPr>
          <p:cNvPr id="5" name="Ograda vsebine 4"/>
          <p:cNvSpPr>
            <a:spLocks noGrp="1"/>
          </p:cNvSpPr>
          <p:nvPr>
            <p:ph sz="quarter" idx="13"/>
          </p:nvPr>
        </p:nvSpPr>
        <p:spPr>
          <a:xfrm>
            <a:off x="156239" y="1735928"/>
            <a:ext cx="4320480" cy="3474720"/>
          </a:xfrm>
        </p:spPr>
        <p:txBody>
          <a:bodyPr>
            <a:normAutofit/>
          </a:bodyPr>
          <a:lstStyle/>
          <a:p>
            <a:r>
              <a:rPr lang="sl-SI" sz="1600" dirty="0">
                <a:solidFill>
                  <a:schemeClr val="bg1"/>
                </a:solidFill>
              </a:rPr>
              <a:t>Spoznavni dan.</a:t>
            </a:r>
          </a:p>
          <a:p>
            <a:r>
              <a:rPr lang="sl-SI" sz="1600" dirty="0">
                <a:solidFill>
                  <a:schemeClr val="bg1"/>
                </a:solidFill>
              </a:rPr>
              <a:t>Roditeljski sestanki.</a:t>
            </a:r>
          </a:p>
          <a:p>
            <a:r>
              <a:rPr lang="sl-SI" sz="1600" dirty="0">
                <a:solidFill>
                  <a:schemeClr val="bg1"/>
                </a:solidFill>
              </a:rPr>
              <a:t>Govorilne ure </a:t>
            </a:r>
            <a:br>
              <a:rPr lang="sl-SI" sz="1600" dirty="0">
                <a:solidFill>
                  <a:schemeClr val="bg1"/>
                </a:solidFill>
              </a:rPr>
            </a:br>
            <a:r>
              <a:rPr lang="sl-SI" sz="1600" i="1" dirty="0">
                <a:solidFill>
                  <a:schemeClr val="bg1"/>
                </a:solidFill>
              </a:rPr>
              <a:t>(dopoldan po dogovoru, </a:t>
            </a:r>
            <a:br>
              <a:rPr lang="sl-SI" sz="1600" i="1" dirty="0">
                <a:solidFill>
                  <a:schemeClr val="bg1"/>
                </a:solidFill>
              </a:rPr>
            </a:br>
            <a:r>
              <a:rPr lang="sl-SI" sz="1600" i="1" dirty="0">
                <a:solidFill>
                  <a:schemeClr val="bg1"/>
                </a:solidFill>
              </a:rPr>
              <a:t>popoldan 1x mesečno)</a:t>
            </a:r>
          </a:p>
          <a:p>
            <a:r>
              <a:rPr lang="sl-SI" sz="1600" dirty="0">
                <a:solidFill>
                  <a:schemeClr val="bg1"/>
                </a:solidFill>
              </a:rPr>
              <a:t>Komunikacija preko telefona, </a:t>
            </a:r>
            <a:br>
              <a:rPr lang="sl-SI" sz="1600" dirty="0">
                <a:solidFill>
                  <a:schemeClr val="bg1"/>
                </a:solidFill>
              </a:rPr>
            </a:br>
            <a:r>
              <a:rPr lang="sl-SI" sz="1600" dirty="0">
                <a:solidFill>
                  <a:schemeClr val="bg1"/>
                </a:solidFill>
              </a:rPr>
              <a:t>po elektronski </a:t>
            </a:r>
            <a:r>
              <a:rPr lang="sl-SI" sz="1600" dirty="0" smtClean="0">
                <a:solidFill>
                  <a:schemeClr val="bg1"/>
                </a:solidFill>
              </a:rPr>
              <a:t>pošti.</a:t>
            </a:r>
            <a:endParaRPr lang="sl-SI" sz="1600" dirty="0">
              <a:solidFill>
                <a:schemeClr val="bg1"/>
              </a:solidFill>
            </a:endParaRPr>
          </a:p>
          <a:p>
            <a:r>
              <a:rPr lang="sl-SI" sz="1600" dirty="0" err="1" smtClean="0">
                <a:solidFill>
                  <a:schemeClr val="bg1"/>
                </a:solidFill>
              </a:rPr>
              <a:t>eAsistent</a:t>
            </a:r>
            <a:r>
              <a:rPr lang="sl-SI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sl-SI" sz="1600" dirty="0" smtClean="0">
                <a:solidFill>
                  <a:schemeClr val="bg1"/>
                </a:solidFill>
              </a:rPr>
              <a:t>Sodelovanje </a:t>
            </a:r>
            <a:r>
              <a:rPr lang="sl-SI" sz="1600" dirty="0">
                <a:solidFill>
                  <a:schemeClr val="bg1"/>
                </a:solidFill>
              </a:rPr>
              <a:t>v organih zavoda</a:t>
            </a:r>
            <a:r>
              <a:rPr lang="sl-SI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sl-SI" sz="1600" dirty="0" smtClean="0">
                <a:solidFill>
                  <a:schemeClr val="bg1"/>
                </a:solidFill>
              </a:rPr>
              <a:t>Kvalitetna predavanja.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10" name="Picture 5" descr="Slik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51" y="1584636"/>
            <a:ext cx="4671039" cy="3563296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6804248" y="3429000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</a:rPr>
              <a:t>DIJAKI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5240572" y="2996952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UČITELJI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5233660" y="4365104"/>
            <a:ext cx="89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STARŠI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251520" y="399912"/>
            <a:ext cx="10225136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VELIKO PRILOŽNOSTI </a:t>
            </a:r>
            <a:r>
              <a:rPr lang="sl-SI" sz="22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za srečevanja s starši.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013176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-400"/>
          <a:stretch/>
        </p:blipFill>
        <p:spPr>
          <a:xfrm>
            <a:off x="0" y="-27384"/>
            <a:ext cx="9887500" cy="6885384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107504" y="1083400"/>
            <a:ext cx="6159386" cy="4536504"/>
          </a:xfrm>
        </p:spPr>
        <p:txBody>
          <a:bodyPr>
            <a:noAutofit/>
          </a:bodyPr>
          <a:lstStyle/>
          <a:p>
            <a:pPr marL="45720" indent="0">
              <a:lnSpc>
                <a:spcPct val="170000"/>
              </a:lnSpc>
              <a:buNone/>
            </a:pPr>
            <a:r>
              <a:rPr lang="sl-SI" sz="1400" b="1" u="sng" dirty="0">
                <a:solidFill>
                  <a:schemeClr val="bg1"/>
                </a:solidFill>
              </a:rPr>
              <a:t>OBVEZNO:</a:t>
            </a:r>
          </a:p>
          <a:p>
            <a:pPr>
              <a:lnSpc>
                <a:spcPct val="120000"/>
              </a:lnSpc>
            </a:pPr>
            <a:r>
              <a:rPr lang="sl-SI" sz="1400" dirty="0">
                <a:solidFill>
                  <a:schemeClr val="bg1"/>
                </a:solidFill>
              </a:rPr>
              <a:t>Prispevek za dejavnosti, ki dopolnjujejo </a:t>
            </a:r>
            <a:r>
              <a:rPr lang="sl-SI" sz="1400" dirty="0" smtClean="0">
                <a:solidFill>
                  <a:schemeClr val="bg1"/>
                </a:solidFill>
              </a:rPr>
              <a:t>pouk </a:t>
            </a:r>
            <a:r>
              <a:rPr lang="sl-SI" sz="1400" i="1" dirty="0">
                <a:solidFill>
                  <a:schemeClr val="bg1"/>
                </a:solidFill>
              </a:rPr>
              <a:t>(letos 45€/</a:t>
            </a:r>
            <a:r>
              <a:rPr lang="sl-SI" sz="1400" i="1" dirty="0" smtClean="0">
                <a:solidFill>
                  <a:schemeClr val="bg1"/>
                </a:solidFill>
              </a:rPr>
              <a:t>mesec;  4€ v dijaški solidarnostni sklad </a:t>
            </a:r>
            <a:r>
              <a:rPr lang="sl-SI" sz="1400" b="1" dirty="0" smtClean="0">
                <a:solidFill>
                  <a:schemeClr val="bg1"/>
                </a:solidFill>
              </a:rPr>
              <a:t>ŠGV </a:t>
            </a:r>
            <a:r>
              <a:rPr lang="sl-SI" sz="1400" b="1" dirty="0">
                <a:solidFill>
                  <a:schemeClr val="bg1"/>
                </a:solidFill>
              </a:rPr>
              <a:t>za pomoč </a:t>
            </a:r>
            <a:r>
              <a:rPr lang="sl-SI" sz="1400" b="1" dirty="0" smtClean="0">
                <a:solidFill>
                  <a:schemeClr val="bg1"/>
                </a:solidFill>
              </a:rPr>
              <a:t>družinam </a:t>
            </a:r>
            <a:r>
              <a:rPr lang="sl-SI" sz="1400" b="1" dirty="0">
                <a:solidFill>
                  <a:schemeClr val="bg1"/>
                </a:solidFill>
              </a:rPr>
              <a:t>pri </a:t>
            </a:r>
            <a:endParaRPr lang="sl-SI" sz="1400" b="1" dirty="0" smtClean="0">
              <a:solidFill>
                <a:schemeClr val="bg1"/>
              </a:solidFill>
            </a:endParaRPr>
          </a:p>
          <a:p>
            <a:pPr marL="45720" indent="0">
              <a:lnSpc>
                <a:spcPct val="120000"/>
              </a:lnSpc>
              <a:buNone/>
            </a:pPr>
            <a:r>
              <a:rPr lang="sl-SI" sz="1400" b="1" dirty="0">
                <a:solidFill>
                  <a:schemeClr val="bg1"/>
                </a:solidFill>
              </a:rPr>
              <a:t> </a:t>
            </a:r>
            <a:r>
              <a:rPr lang="sl-SI" sz="1400" b="1" dirty="0" smtClean="0">
                <a:solidFill>
                  <a:schemeClr val="bg1"/>
                </a:solidFill>
              </a:rPr>
              <a:t>  plačevanju </a:t>
            </a:r>
            <a:r>
              <a:rPr lang="sl-SI" sz="1400" b="1" dirty="0">
                <a:solidFill>
                  <a:schemeClr val="bg1"/>
                </a:solidFill>
              </a:rPr>
              <a:t>stroškov šolanja </a:t>
            </a:r>
            <a:r>
              <a:rPr lang="sl-SI" sz="1400" b="1" dirty="0" smtClean="0">
                <a:solidFill>
                  <a:schemeClr val="bg1"/>
                </a:solidFill>
              </a:rPr>
              <a:t>in </a:t>
            </a:r>
            <a:r>
              <a:rPr lang="sl-SI" sz="1400" b="1" dirty="0">
                <a:solidFill>
                  <a:schemeClr val="bg1"/>
                </a:solidFill>
              </a:rPr>
              <a:t>bivanja v DD </a:t>
            </a:r>
            <a:r>
              <a:rPr lang="sl-SI" sz="1400" i="1" dirty="0" smtClean="0">
                <a:solidFill>
                  <a:schemeClr val="bg1"/>
                </a:solidFill>
              </a:rPr>
              <a:t>(</a:t>
            </a:r>
            <a:r>
              <a:rPr lang="sl-SI" sz="1400" i="1" dirty="0">
                <a:solidFill>
                  <a:schemeClr val="bg1"/>
                </a:solidFill>
              </a:rPr>
              <a:t>letos: 9.100,00€ </a:t>
            </a:r>
            <a:endParaRPr lang="sl-SI" sz="1400" i="1" dirty="0" smtClean="0">
              <a:solidFill>
                <a:schemeClr val="bg1"/>
              </a:solidFill>
            </a:endParaRPr>
          </a:p>
          <a:p>
            <a:pPr marL="45720" indent="0">
              <a:lnSpc>
                <a:spcPct val="120000"/>
              </a:lnSpc>
              <a:buNone/>
            </a:pPr>
            <a:r>
              <a:rPr lang="sl-SI" sz="1400" i="1" dirty="0">
                <a:solidFill>
                  <a:schemeClr val="bg1"/>
                </a:solidFill>
              </a:rPr>
              <a:t> </a:t>
            </a:r>
            <a:r>
              <a:rPr lang="sl-SI" sz="1400" i="1" dirty="0" smtClean="0">
                <a:solidFill>
                  <a:schemeClr val="bg1"/>
                </a:solidFill>
              </a:rPr>
              <a:t>  za </a:t>
            </a:r>
            <a:r>
              <a:rPr lang="sl-SI" sz="1400" i="1" dirty="0">
                <a:solidFill>
                  <a:schemeClr val="bg1"/>
                </a:solidFill>
              </a:rPr>
              <a:t>družine 12 dijakov</a:t>
            </a:r>
            <a:r>
              <a:rPr lang="sl-SI" sz="1400" i="1" dirty="0" smtClean="0">
                <a:solidFill>
                  <a:schemeClr val="bg1"/>
                </a:solidFill>
              </a:rPr>
              <a:t>)</a:t>
            </a:r>
            <a:endParaRPr lang="sl-SI" sz="14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sl-SI" sz="1400" dirty="0" smtClean="0">
                <a:solidFill>
                  <a:schemeClr val="bg1"/>
                </a:solidFill>
              </a:rPr>
              <a:t>Večdnevne </a:t>
            </a:r>
            <a:r>
              <a:rPr lang="sl-SI" sz="1400" dirty="0">
                <a:solidFill>
                  <a:schemeClr val="bg1"/>
                </a:solidFill>
              </a:rPr>
              <a:t>ekskurzije v tujino (obračunane </a:t>
            </a:r>
            <a:r>
              <a:rPr lang="sl-SI" sz="1400" dirty="0" smtClean="0">
                <a:solidFill>
                  <a:schemeClr val="bg1"/>
                </a:solidFill>
              </a:rPr>
              <a:t>na </a:t>
            </a:r>
            <a:r>
              <a:rPr lang="sl-SI" sz="1400" dirty="0">
                <a:solidFill>
                  <a:schemeClr val="bg1"/>
                </a:solidFill>
              </a:rPr>
              <a:t>podlagi dejanskih stroškov</a:t>
            </a:r>
            <a:r>
              <a:rPr lang="sl-SI" sz="14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sl-SI" sz="1400" dirty="0" smtClean="0">
                <a:solidFill>
                  <a:schemeClr val="bg1"/>
                </a:solidFill>
              </a:rPr>
              <a:t>ZA DOMSKE DIJAKE: oskrbnina </a:t>
            </a:r>
            <a:r>
              <a:rPr lang="sl-SI" sz="1400" dirty="0">
                <a:solidFill>
                  <a:schemeClr val="bg1"/>
                </a:solidFill>
              </a:rPr>
              <a:t>za bivanje v dijaškem domu: </a:t>
            </a:r>
            <a:endParaRPr lang="sl-SI" sz="1400" dirty="0" smtClean="0">
              <a:solidFill>
                <a:schemeClr val="bg1"/>
              </a:solidFill>
            </a:endParaRPr>
          </a:p>
          <a:p>
            <a:pPr marL="45720" indent="0">
              <a:lnSpc>
                <a:spcPct val="120000"/>
              </a:lnSpc>
              <a:buNone/>
            </a:pPr>
            <a:r>
              <a:rPr lang="sl-SI" sz="1400" dirty="0">
                <a:solidFill>
                  <a:schemeClr val="bg1"/>
                </a:solidFill>
              </a:rPr>
              <a:t> </a:t>
            </a:r>
            <a:r>
              <a:rPr lang="sl-SI" sz="1400" dirty="0" smtClean="0">
                <a:solidFill>
                  <a:schemeClr val="bg1"/>
                </a:solidFill>
              </a:rPr>
              <a:t>  letos </a:t>
            </a:r>
            <a:r>
              <a:rPr lang="sl-SI" sz="1400" i="1" dirty="0">
                <a:solidFill>
                  <a:schemeClr val="bg1"/>
                </a:solidFill>
              </a:rPr>
              <a:t>275,50 €/</a:t>
            </a:r>
            <a:r>
              <a:rPr lang="sl-SI" sz="1400" i="1" dirty="0" smtClean="0">
                <a:solidFill>
                  <a:schemeClr val="bg1"/>
                </a:solidFill>
              </a:rPr>
              <a:t>mesec</a:t>
            </a:r>
            <a:endParaRPr lang="sl-SI" sz="1400" dirty="0">
              <a:solidFill>
                <a:schemeClr val="bg1"/>
              </a:solidFill>
            </a:endParaRPr>
          </a:p>
          <a:p>
            <a:pPr marL="45720" indent="0">
              <a:lnSpc>
                <a:spcPct val="170000"/>
              </a:lnSpc>
              <a:buNone/>
            </a:pPr>
            <a:r>
              <a:rPr lang="sl-SI" sz="1400" b="1" u="sng" dirty="0" smtClean="0">
                <a:solidFill>
                  <a:schemeClr val="bg1"/>
                </a:solidFill>
              </a:rPr>
              <a:t>PO ŽELJI:</a:t>
            </a:r>
            <a:endParaRPr lang="sl-SI" sz="1400" u="sng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sl-SI" sz="1400" dirty="0">
                <a:solidFill>
                  <a:schemeClr val="bg1"/>
                </a:solidFill>
              </a:rPr>
              <a:t>Šolska malica </a:t>
            </a:r>
            <a:r>
              <a:rPr lang="sl-SI" sz="1400" i="1" dirty="0">
                <a:solidFill>
                  <a:schemeClr val="bg1"/>
                </a:solidFill>
              </a:rPr>
              <a:t>(letos 3,60€/dan, subvencija CSD – kot v OŠ)</a:t>
            </a:r>
            <a:endParaRPr lang="sl-SI" sz="1400" u="sng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sl-SI" sz="1400" dirty="0" smtClean="0">
                <a:solidFill>
                  <a:schemeClr val="bg1"/>
                </a:solidFill>
              </a:rPr>
              <a:t>Izposoja </a:t>
            </a:r>
            <a:r>
              <a:rPr lang="sl-SI" sz="1400" dirty="0">
                <a:solidFill>
                  <a:schemeClr val="bg1"/>
                </a:solidFill>
              </a:rPr>
              <a:t>učbenikov iz učbeniškega sklada </a:t>
            </a:r>
            <a:r>
              <a:rPr lang="sl-SI" sz="1400" i="1" dirty="0">
                <a:solidFill>
                  <a:schemeClr val="bg1"/>
                </a:solidFill>
              </a:rPr>
              <a:t>(1/3 cene)</a:t>
            </a:r>
            <a:endParaRPr lang="sl-SI" sz="1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sl-SI" sz="1400" dirty="0" smtClean="0">
                <a:solidFill>
                  <a:schemeClr val="bg1"/>
                </a:solidFill>
              </a:rPr>
              <a:t>Abonma glasbeni, gledališki </a:t>
            </a:r>
            <a:r>
              <a:rPr lang="sl-SI" sz="1400" i="1" dirty="0" smtClean="0">
                <a:solidFill>
                  <a:schemeClr val="bg1"/>
                </a:solidFill>
              </a:rPr>
              <a:t>(dejanska </a:t>
            </a:r>
            <a:r>
              <a:rPr lang="sl-SI" sz="1400" i="1" dirty="0">
                <a:solidFill>
                  <a:schemeClr val="bg1"/>
                </a:solidFill>
              </a:rPr>
              <a:t>cena </a:t>
            </a:r>
            <a:r>
              <a:rPr lang="sl-SI" sz="1400" i="1" dirty="0" smtClean="0">
                <a:solidFill>
                  <a:schemeClr val="bg1"/>
                </a:solidFill>
              </a:rPr>
              <a:t>vstopnice + prevoz)</a:t>
            </a:r>
            <a:endParaRPr lang="sl-SI" sz="1400" i="1" dirty="0">
              <a:solidFill>
                <a:schemeClr val="bg1"/>
              </a:solidFill>
            </a:endParaRPr>
          </a:p>
          <a:p>
            <a:pPr marL="45720" indent="0">
              <a:lnSpc>
                <a:spcPct val="120000"/>
              </a:lnSpc>
              <a:buNone/>
            </a:pPr>
            <a:endParaRPr lang="sl-SI" sz="1200" b="1" dirty="0">
              <a:solidFill>
                <a:schemeClr val="bg1"/>
              </a:solidFill>
            </a:endParaRPr>
          </a:p>
          <a:p>
            <a:pPr marL="45720" indent="0">
              <a:lnSpc>
                <a:spcPct val="120000"/>
              </a:lnSpc>
              <a:buNone/>
            </a:pPr>
            <a:r>
              <a:rPr lang="sl-SI" sz="1400" b="1" dirty="0" smtClean="0">
                <a:solidFill>
                  <a:schemeClr val="bg1"/>
                </a:solidFill>
              </a:rPr>
              <a:t>*</a:t>
            </a:r>
            <a:r>
              <a:rPr lang="sl-SI" sz="1400" b="1" dirty="0">
                <a:solidFill>
                  <a:schemeClr val="bg1"/>
                </a:solidFill>
              </a:rPr>
              <a:t>SUBVENCIJA ZA BIVANJE V DD – </a:t>
            </a:r>
            <a:br>
              <a:rPr lang="sl-SI" sz="1400" b="1" dirty="0">
                <a:solidFill>
                  <a:schemeClr val="bg1"/>
                </a:solidFill>
              </a:rPr>
            </a:br>
            <a:r>
              <a:rPr lang="sl-SI" sz="1400" dirty="0">
                <a:solidFill>
                  <a:schemeClr val="bg1"/>
                </a:solidFill>
              </a:rPr>
              <a:t>če v kateremkoli DD bivata dva ali </a:t>
            </a:r>
            <a:br>
              <a:rPr lang="sl-SI" sz="1400" dirty="0">
                <a:solidFill>
                  <a:schemeClr val="bg1"/>
                </a:solidFill>
              </a:rPr>
            </a:br>
            <a:r>
              <a:rPr lang="sl-SI" sz="1400" dirty="0">
                <a:solidFill>
                  <a:schemeClr val="bg1"/>
                </a:solidFill>
              </a:rPr>
              <a:t>več otrok iz iste </a:t>
            </a:r>
            <a:r>
              <a:rPr lang="sl-SI" sz="1400" dirty="0" smtClean="0">
                <a:solidFill>
                  <a:schemeClr val="bg1"/>
                </a:solidFill>
              </a:rPr>
              <a:t>družine, starejši dijak ima subvencionirano bivanje</a:t>
            </a:r>
            <a:endParaRPr lang="sl-SI" sz="1400" dirty="0">
              <a:solidFill>
                <a:schemeClr val="bg1"/>
              </a:solidFill>
            </a:endParaRPr>
          </a:p>
          <a:p>
            <a:pPr marL="45720" indent="0">
              <a:lnSpc>
                <a:spcPct val="120000"/>
              </a:lnSpc>
              <a:buNone/>
            </a:pPr>
            <a:endParaRPr lang="sl-SI" sz="1400" i="1" dirty="0">
              <a:solidFill>
                <a:schemeClr val="bg1"/>
              </a:solidFill>
            </a:endParaRPr>
          </a:p>
          <a:p>
            <a:pPr marL="45720" indent="0">
              <a:lnSpc>
                <a:spcPct val="120000"/>
              </a:lnSpc>
              <a:buNone/>
            </a:pPr>
            <a:endParaRPr lang="sl-SI" sz="14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183071" y="279956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STROŠKI ŠOLANJA</a:t>
            </a:r>
            <a:endParaRPr lang="sl-SI" sz="2200" dirty="0">
              <a:solidFill>
                <a:schemeClr val="bg1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24" y="1986104"/>
            <a:ext cx="4355976" cy="326698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013176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 descr="Stenska nalepka Violinski ključ O007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07" y="1673149"/>
            <a:ext cx="3939449" cy="39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/>
          <a:stretch/>
        </p:blipFill>
        <p:spPr>
          <a:xfrm>
            <a:off x="0" y="32454"/>
            <a:ext cx="9180512" cy="6858000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377280" y="1336016"/>
            <a:ext cx="8352928" cy="489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1600" b="1" dirty="0">
                <a:solidFill>
                  <a:srgbClr val="4B5EAA"/>
                </a:solidFill>
              </a:rPr>
              <a:t>84 prostih mest (trije oddelki)</a:t>
            </a:r>
            <a:br>
              <a:rPr lang="sl-SI" sz="1600" b="1" dirty="0">
                <a:solidFill>
                  <a:srgbClr val="4B5EAA"/>
                </a:solidFill>
              </a:rPr>
            </a:br>
            <a:endParaRPr lang="sl-SI" sz="1600" u="sng" dirty="0">
              <a:solidFill>
                <a:srgbClr val="4B5EAA"/>
              </a:solidFill>
            </a:endParaRPr>
          </a:p>
          <a:p>
            <a:pPr>
              <a:buNone/>
            </a:pPr>
            <a:r>
              <a:rPr lang="sl-SI" sz="1600" b="1" u="sng" dirty="0">
                <a:solidFill>
                  <a:srgbClr val="4B5EAA"/>
                </a:solidFill>
              </a:rPr>
              <a:t>POGOJI za vpis:</a:t>
            </a:r>
            <a:endParaRPr lang="sl-SI" sz="1600" u="sng" dirty="0">
              <a:solidFill>
                <a:srgbClr val="4B5EAA"/>
              </a:solidFill>
            </a:endParaRPr>
          </a:p>
          <a:p>
            <a:r>
              <a:rPr lang="sl-SI" sz="1600" dirty="0">
                <a:solidFill>
                  <a:srgbClr val="4B5EAA"/>
                </a:solidFill>
              </a:rPr>
              <a:t>prijava v skladu s predpisanimi roki,</a:t>
            </a:r>
          </a:p>
          <a:p>
            <a:r>
              <a:rPr lang="sl-SI" sz="1600" dirty="0">
                <a:solidFill>
                  <a:srgbClr val="4B5EAA"/>
                </a:solidFill>
              </a:rPr>
              <a:t>zaključena osnovna šola,</a:t>
            </a:r>
          </a:p>
          <a:p>
            <a:r>
              <a:rPr lang="sl-SI" sz="1600" dirty="0">
                <a:solidFill>
                  <a:srgbClr val="4B5EAA"/>
                </a:solidFill>
              </a:rPr>
              <a:t>podpis Slovesne izjave ob vpisu na ŠGV.</a:t>
            </a:r>
          </a:p>
          <a:p>
            <a:pPr marL="45720" indent="0">
              <a:buNone/>
            </a:pPr>
            <a:endParaRPr lang="sl-SI" sz="1600" u="sng" dirty="0">
              <a:solidFill>
                <a:srgbClr val="4B5EAA"/>
              </a:solidFill>
            </a:endParaRPr>
          </a:p>
          <a:p>
            <a:pPr marL="45720" indent="0">
              <a:buNone/>
            </a:pPr>
            <a:r>
              <a:rPr lang="sl-SI" sz="1600" b="1" u="sng" dirty="0">
                <a:solidFill>
                  <a:srgbClr val="4B5EAA"/>
                </a:solidFill>
              </a:rPr>
              <a:t>MERILA za izbiro v primeru omejitve vpisa:</a:t>
            </a:r>
          </a:p>
          <a:p>
            <a:pPr marL="45720" indent="0">
              <a:buNone/>
            </a:pPr>
            <a:r>
              <a:rPr lang="sl-SI" sz="1600" b="1" dirty="0">
                <a:solidFill>
                  <a:srgbClr val="4B5EAA"/>
                </a:solidFill>
              </a:rPr>
              <a:t/>
            </a:r>
            <a:br>
              <a:rPr lang="sl-SI" sz="1600" b="1" dirty="0">
                <a:solidFill>
                  <a:srgbClr val="4B5EAA"/>
                </a:solidFill>
              </a:rPr>
            </a:br>
            <a:endParaRPr lang="sl-SI" sz="1600" b="1" dirty="0">
              <a:solidFill>
                <a:srgbClr val="4B5EAA"/>
              </a:solidFill>
            </a:endParaRPr>
          </a:p>
          <a:p>
            <a:pPr marL="45720" indent="0">
              <a:buNone/>
            </a:pPr>
            <a:endParaRPr lang="sl-SI" sz="1600" dirty="0">
              <a:solidFill>
                <a:srgbClr val="4B5EAA"/>
              </a:solidFill>
            </a:endParaRPr>
          </a:p>
          <a:p>
            <a:pPr marL="45720" indent="0">
              <a:buNone/>
            </a:pPr>
            <a:endParaRPr lang="sl-SI" sz="1600" dirty="0">
              <a:solidFill>
                <a:srgbClr val="4B5EAA"/>
              </a:solidFill>
            </a:endParaRPr>
          </a:p>
          <a:p>
            <a:endParaRPr lang="sl-SI" sz="1600" dirty="0">
              <a:solidFill>
                <a:srgbClr val="4B5EAA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70300933"/>
              </p:ext>
            </p:extLst>
          </p:nvPr>
        </p:nvGraphicFramePr>
        <p:xfrm>
          <a:off x="647564" y="4297849"/>
          <a:ext cx="8136904" cy="2232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467544" y="399912"/>
            <a:ext cx="6408712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VPIS </a:t>
            </a:r>
            <a:r>
              <a:rPr lang="sl-SI" sz="22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na </a:t>
            </a:r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ŠGV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68" y="-48562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467544" y="399912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VPIS </a:t>
            </a:r>
            <a:r>
              <a:rPr lang="sl-SI" sz="22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na </a:t>
            </a:r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ŠGV</a:t>
            </a:r>
          </a:p>
        </p:txBody>
      </p:sp>
      <p:sp>
        <p:nvSpPr>
          <p:cNvPr id="5" name="Pravokotnik 4"/>
          <p:cNvSpPr/>
          <p:nvPr/>
        </p:nvSpPr>
        <p:spPr>
          <a:xfrm>
            <a:off x="109860" y="2276872"/>
            <a:ext cx="903413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rgbClr val="4B5EAA"/>
                </a:solidFill>
              </a:rPr>
              <a:t>Če je na spodnji meji več kandidatov z istim številom točk</a:t>
            </a:r>
            <a:r>
              <a:rPr lang="sl-SI" sz="1600" dirty="0">
                <a:solidFill>
                  <a:srgbClr val="002060"/>
                </a:solidFill>
              </a:rPr>
              <a:t>, </a:t>
            </a:r>
            <a:r>
              <a:rPr lang="sl-SI" sz="1600" dirty="0">
                <a:solidFill>
                  <a:srgbClr val="6E7EBB"/>
                </a:solidFill>
              </a:rPr>
              <a:t>se izbira med njimi opravi na podlagi </a:t>
            </a:r>
            <a:r>
              <a:rPr lang="sl-SI" sz="1600" b="1" dirty="0">
                <a:solidFill>
                  <a:srgbClr val="4B5EAA"/>
                </a:solidFill>
              </a:rPr>
              <a:t>višjega števila doseženih točk na NPZ iz učnega jezika in matematike. </a:t>
            </a:r>
          </a:p>
          <a:p>
            <a:pPr marL="45720" indent="0">
              <a:buNone/>
            </a:pPr>
            <a:r>
              <a:rPr lang="sl-SI" sz="1400" i="1" dirty="0" smtClean="0"/>
              <a:t/>
            </a:r>
            <a:br>
              <a:rPr lang="sl-SI" sz="1400" i="1" dirty="0" smtClean="0"/>
            </a:br>
            <a:r>
              <a:rPr lang="sl-SI" sz="1400" i="1" u="sng" dirty="0" smtClean="0"/>
              <a:t>POMEMBNO</a:t>
            </a:r>
            <a:r>
              <a:rPr lang="sl-SI" sz="1400" i="1" dirty="0"/>
              <a:t>: Škofijska gimnazija Vipava bo v primeru omejitve vpisa že v 1. krogu zapolnila vsa prosta mesta in sprejela le tiste kandidate, ki so se k nam prijavili do 2. aprila oz. 6. maja 2026. </a:t>
            </a:r>
            <a:r>
              <a:rPr lang="sl-SI" sz="1400" i="1" dirty="0" smtClean="0"/>
              <a:t/>
            </a:r>
            <a:br>
              <a:rPr lang="sl-SI" sz="1400" i="1" dirty="0" smtClean="0"/>
            </a:br>
            <a:r>
              <a:rPr lang="sl-SI" sz="1400" i="1" dirty="0" smtClean="0"/>
              <a:t>V </a:t>
            </a:r>
            <a:r>
              <a:rPr lang="sl-SI" sz="1400" i="1" dirty="0"/>
              <a:t>2. krogu bomo sodelovali le, če omejitve vpisa ne bo. V tem primeru bomo sprejemali kandidate do zapolnitve prostih </a:t>
            </a:r>
            <a:r>
              <a:rPr lang="sl-SI" sz="1400" i="1" dirty="0" smtClean="0"/>
              <a:t>mest.</a:t>
            </a:r>
          </a:p>
          <a:p>
            <a:pPr marL="45720" indent="0">
              <a:buNone/>
            </a:pPr>
            <a:endParaRPr lang="sl-SI" sz="1600" dirty="0"/>
          </a:p>
          <a:p>
            <a:pPr marL="45720" indent="0">
              <a:buNone/>
            </a:pPr>
            <a:r>
              <a:rPr lang="sl-SI" sz="1600" b="1" dirty="0">
                <a:solidFill>
                  <a:srgbClr val="4B5EAA"/>
                </a:solidFill>
              </a:rPr>
              <a:t>Učenci s posebnimi potrebami v primeru omejitve vpisa </a:t>
            </a:r>
            <a:r>
              <a:rPr lang="sl-SI" sz="1600" b="1" u="sng" dirty="0">
                <a:solidFill>
                  <a:srgbClr val="4B5EAA"/>
                </a:solidFill>
              </a:rPr>
              <a:t>NE sodelujejo v izbirnem postopku, če: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rgbClr val="4B5EAA"/>
                </a:solidFill>
              </a:rPr>
              <a:t>Najkasneje dan pred izbirnim postopkom na šoli predložijo veljavno odločbo o usmeritvi.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rgbClr val="4B5EAA"/>
                </a:solidFill>
              </a:rPr>
              <a:t>Dosežejo najmanj 90% točk, potrebnih za vpis.  </a:t>
            </a:r>
          </a:p>
          <a:p>
            <a:endParaRPr lang="sl-SI" sz="1600" dirty="0">
              <a:solidFill>
                <a:srgbClr val="002060"/>
              </a:solidFill>
            </a:endParaRPr>
          </a:p>
          <a:p>
            <a:r>
              <a:rPr lang="sl-SI" sz="1600" b="1" u="sng" dirty="0">
                <a:solidFill>
                  <a:srgbClr val="4B5EAA"/>
                </a:solidFill>
              </a:rPr>
              <a:t>IZBIRA </a:t>
            </a:r>
            <a:r>
              <a:rPr lang="sl-SI" sz="1600" b="1" u="sng" dirty="0" smtClean="0">
                <a:solidFill>
                  <a:srgbClr val="4B5EAA"/>
                </a:solidFill>
              </a:rPr>
              <a:t>DRUGEGA TUJEGA JEZIKA (</a:t>
            </a:r>
            <a:r>
              <a:rPr lang="sl-SI" sz="1600" b="1" u="sng" dirty="0" err="1" smtClean="0">
                <a:solidFill>
                  <a:srgbClr val="4B5EAA"/>
                </a:solidFill>
              </a:rPr>
              <a:t>ITA</a:t>
            </a:r>
            <a:r>
              <a:rPr lang="sl-SI" sz="1600" b="1" u="sng" dirty="0" smtClean="0">
                <a:solidFill>
                  <a:srgbClr val="4B5EAA"/>
                </a:solidFill>
              </a:rPr>
              <a:t> ali NEM)</a:t>
            </a:r>
            <a:r>
              <a:rPr lang="sl-SI" sz="1600" b="1" dirty="0" smtClean="0">
                <a:solidFill>
                  <a:srgbClr val="4B5EAA"/>
                </a:solidFill>
              </a:rPr>
              <a:t>  </a:t>
            </a:r>
            <a:r>
              <a:rPr lang="sl-SI" sz="1600" dirty="0" smtClean="0">
                <a:solidFill>
                  <a:srgbClr val="6E7EBB"/>
                </a:solidFill>
              </a:rPr>
              <a:t>- junij 2026 (ob oddaji vpisne dokumentacije), </a:t>
            </a:r>
            <a:br>
              <a:rPr lang="sl-SI" sz="1600" dirty="0" smtClean="0">
                <a:solidFill>
                  <a:srgbClr val="6E7EBB"/>
                </a:solidFill>
              </a:rPr>
            </a:br>
            <a:r>
              <a:rPr lang="sl-SI" sz="1600" dirty="0" smtClean="0">
                <a:solidFill>
                  <a:srgbClr val="6E7EBB"/>
                </a:solidFill>
              </a:rPr>
              <a:t>	</a:t>
            </a:r>
            <a:r>
              <a:rPr lang="sl-SI" sz="1600" dirty="0">
                <a:solidFill>
                  <a:srgbClr val="6E7EBB"/>
                </a:solidFill>
              </a:rPr>
              <a:t>	</a:t>
            </a:r>
            <a:r>
              <a:rPr lang="sl-SI" sz="1600" dirty="0" smtClean="0">
                <a:solidFill>
                  <a:srgbClr val="6E7EBB"/>
                </a:solidFill>
              </a:rPr>
              <a:t>		             - največ dva razreda en </a:t>
            </a:r>
            <a:r>
              <a:rPr lang="sl-SI" sz="1600" smtClean="0">
                <a:solidFill>
                  <a:srgbClr val="6E7EBB"/>
                </a:solidFill>
              </a:rPr>
              <a:t>tuji jezik.</a:t>
            </a:r>
            <a:endParaRPr lang="sl-SI" sz="1600" dirty="0">
              <a:solidFill>
                <a:srgbClr val="6E7EBB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819"/>
            <a:ext cx="4427984" cy="209538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229200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/>
          <a:stretch/>
        </p:blipFill>
        <p:spPr>
          <a:xfrm>
            <a:off x="35496" y="22312"/>
            <a:ext cx="9108504" cy="6813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466203" y="321500"/>
            <a:ext cx="619268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PRIJAVA ZA VPIS </a:t>
            </a:r>
            <a:b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</a:br>
            <a:r>
              <a:rPr lang="sl-SI" sz="22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v začetni letnik srednje šole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43742285"/>
              </p:ext>
            </p:extLst>
          </p:nvPr>
        </p:nvGraphicFramePr>
        <p:xfrm>
          <a:off x="466203" y="1398575"/>
          <a:ext cx="7344816" cy="3755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97" y="-48562"/>
            <a:ext cx="2324466" cy="1833052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FD249A6-735D-6594-7574-681B797C4184}"/>
              </a:ext>
            </a:extLst>
          </p:cNvPr>
          <p:cNvSpPr txBox="1"/>
          <p:nvPr/>
        </p:nvSpPr>
        <p:spPr>
          <a:xfrm>
            <a:off x="324199" y="51160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4B5EAA"/>
                </a:solidFill>
              </a:rPr>
              <a:t>INFORMACIJE ZA VPIS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C3D30E7-E733-A8C0-724B-A62B73F73F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1946" y="5214998"/>
            <a:ext cx="2910251" cy="16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9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5220072" y="3181110"/>
            <a:ext cx="3744416" cy="284017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l-SI" sz="2000" b="1" dirty="0">
                <a:solidFill>
                  <a:srgbClr val="4B5EAA"/>
                </a:solidFill>
              </a:rPr>
              <a:t>Ustanovitelj: Škofija Koper. </a:t>
            </a:r>
          </a:p>
          <a:p>
            <a:r>
              <a:rPr lang="sl-SI" sz="1700" dirty="0">
                <a:solidFill>
                  <a:srgbClr val="4B5EAA"/>
                </a:solidFill>
              </a:rPr>
              <a:t>Določa vzgojno usmeritev ter </a:t>
            </a:r>
          </a:p>
          <a:p>
            <a:pPr marL="45720" indent="0">
              <a:buNone/>
            </a:pPr>
            <a:r>
              <a:rPr lang="sl-SI" sz="1700" dirty="0" smtClean="0">
                <a:solidFill>
                  <a:srgbClr val="4B5EAA"/>
                </a:solidFill>
              </a:rPr>
              <a:t>   postavlja </a:t>
            </a:r>
            <a:r>
              <a:rPr lang="sl-SI" sz="1700" dirty="0">
                <a:solidFill>
                  <a:srgbClr val="4B5EAA"/>
                </a:solidFill>
              </a:rPr>
              <a:t>osnovna pravila. </a:t>
            </a:r>
          </a:p>
          <a:p>
            <a:r>
              <a:rPr lang="sl-SI" sz="1700" dirty="0">
                <a:solidFill>
                  <a:srgbClr val="4B5EAA"/>
                </a:solidFill>
              </a:rPr>
              <a:t>Imenuje</a:t>
            </a:r>
          </a:p>
          <a:p>
            <a:pPr lvl="1"/>
            <a:r>
              <a:rPr lang="sl-SI" sz="1500" dirty="0">
                <a:solidFill>
                  <a:srgbClr val="4B5EAA"/>
                </a:solidFill>
              </a:rPr>
              <a:t>škofovega namestnika</a:t>
            </a:r>
          </a:p>
          <a:p>
            <a:pPr lvl="1"/>
            <a:r>
              <a:rPr lang="sl-SI" sz="1500" dirty="0">
                <a:solidFill>
                  <a:srgbClr val="4B5EAA"/>
                </a:solidFill>
              </a:rPr>
              <a:t>v</a:t>
            </a:r>
            <a:r>
              <a:rPr lang="sl-SI" sz="1500" dirty="0" smtClean="0">
                <a:solidFill>
                  <a:srgbClr val="4B5EAA"/>
                </a:solidFill>
              </a:rPr>
              <a:t>odstvo </a:t>
            </a:r>
            <a:r>
              <a:rPr lang="sl-SI" sz="1500" dirty="0">
                <a:solidFill>
                  <a:srgbClr val="4B5EAA"/>
                </a:solidFill>
              </a:rPr>
              <a:t>ter</a:t>
            </a:r>
          </a:p>
          <a:p>
            <a:pPr lvl="1"/>
            <a:r>
              <a:rPr lang="sl-SI" sz="1500" dirty="0">
                <a:solidFill>
                  <a:srgbClr val="4B5EAA"/>
                </a:solidFill>
              </a:rPr>
              <a:t>šolske duhovnike.</a:t>
            </a:r>
            <a:endParaRPr lang="sl-SI" sz="1700" dirty="0">
              <a:solidFill>
                <a:srgbClr val="4B5EAA"/>
              </a:solidFill>
            </a:endParaRPr>
          </a:p>
          <a:p>
            <a:r>
              <a:rPr lang="sl-SI" sz="1700" dirty="0">
                <a:solidFill>
                  <a:srgbClr val="4B5EAA"/>
                </a:solidFill>
              </a:rPr>
              <a:t>Tesno spremlja delo in nadzoruje delovanje.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354661" y="548680"/>
            <a:ext cx="8609827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effectLst>
                  <a:reflection blurRad="6350" stA="55000" endA="300" endPos="0" dir="5400000" sy="-100000" algn="bl" rotWithShape="0"/>
                </a:effectLst>
              </a:rPr>
              <a:t>KRAJ SREČEVANJA </a:t>
            </a:r>
            <a:r>
              <a:rPr lang="sl-SI" sz="2800" dirty="0">
                <a:effectLst>
                  <a:reflection blurRad="6350" stA="55000" endA="300" endPos="0" dir="5400000" sy="-100000" algn="bl" rotWithShape="0"/>
                </a:effectLst>
              </a:rPr>
              <a:t/>
            </a:r>
            <a:br>
              <a:rPr lang="sl-SI" sz="2800" dirty="0">
                <a:effectLst>
                  <a:reflection blurRad="6350" stA="55000" endA="300" endPos="0" dir="5400000" sy="-100000" algn="bl" rotWithShape="0"/>
                </a:effectLst>
              </a:rPr>
            </a:br>
            <a:r>
              <a:rPr lang="sl-SI" sz="2000" b="0" dirty="0">
                <a:solidFill>
                  <a:schemeClr val="tx2"/>
                </a:solidFill>
                <a:effectLst>
                  <a:reflection blurRad="6350" stA="55000" endA="300" endPos="0" dir="5400000" sy="-100000" algn="bl" rotWithShape="0"/>
                </a:effectLst>
              </a:rPr>
              <a:t>Dijakov, zaposlenih, staršev, ustanovitelja in širše javnosti.</a:t>
            </a:r>
            <a:r>
              <a:rPr lang="sl-SI" sz="2600" dirty="0">
                <a:solidFill>
                  <a:schemeClr val="tx2"/>
                </a:solidFill>
                <a:effectLst>
                  <a:reflection blurRad="6350" stA="55000" endA="300" endPos="0" dir="5400000" sy="-100000" algn="bl" rotWithShape="0"/>
                </a:effectLst>
              </a:rPr>
              <a:t/>
            </a:r>
            <a:br>
              <a:rPr lang="sl-SI" sz="2600" dirty="0">
                <a:solidFill>
                  <a:schemeClr val="tx2"/>
                </a:solidFill>
                <a:effectLst>
                  <a:reflection blurRad="6350" stA="55000" endA="300" endPos="0" dir="5400000" sy="-100000" algn="bl" rotWithShape="0"/>
                </a:effectLst>
              </a:rPr>
            </a:br>
            <a:r>
              <a:rPr lang="sl-SI" sz="2800" dirty="0">
                <a:solidFill>
                  <a:srgbClr val="FF0000"/>
                </a:solidFill>
                <a:effectLst>
                  <a:reflection blurRad="6350" stA="55000" endA="300" endPos="0" dir="5400000" sy="-100000" algn="bl" rotWithShape="0"/>
                </a:effectLst>
              </a:rPr>
              <a:t>              </a:t>
            </a:r>
            <a:br>
              <a:rPr lang="sl-SI" sz="2800" dirty="0">
                <a:solidFill>
                  <a:srgbClr val="FF0000"/>
                </a:solidFill>
                <a:effectLst>
                  <a:reflection blurRad="6350" stA="55000" endA="300" endPos="0" dir="5400000" sy="-100000" algn="bl" rotWithShape="0"/>
                </a:effectLst>
              </a:rPr>
            </a:br>
            <a:endParaRPr lang="sl-SI" sz="2800" dirty="0">
              <a:solidFill>
                <a:srgbClr val="FF0000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354661" y="1700808"/>
            <a:ext cx="8393803" cy="13644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2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Smo zasebna katoliška gimnazija </a:t>
            </a:r>
            <a:r>
              <a:rPr lang="sl-SI" sz="2000" i="1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z dijaškim domom</a:t>
            </a:r>
          </a:p>
          <a:p>
            <a:pPr algn="l"/>
            <a:endParaRPr lang="sl-SI" sz="2000" b="0" dirty="0">
              <a:solidFill>
                <a:srgbClr val="4B5EAA"/>
              </a:solidFill>
              <a:effectLst>
                <a:reflection blurRad="6350" stA="55000" endA="300" endPos="0" dir="5400000" sy="-100000" algn="bl" rotWithShape="0"/>
              </a:effectLst>
            </a:endParaRPr>
          </a:p>
          <a:p>
            <a:pPr algn="l"/>
            <a:r>
              <a:rPr lang="sl-SI" sz="2000" b="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Naše korenine segajo v leto 1952.</a:t>
            </a:r>
          </a:p>
          <a:p>
            <a:pPr algn="l"/>
            <a:r>
              <a:rPr lang="sl-SI" sz="2000" b="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Naše stavbe in ustanova so plod skupnega dela in darov vernikov.</a:t>
            </a:r>
            <a:r>
              <a:rPr lang="sl-SI" sz="2000" dirty="0">
                <a:solidFill>
                  <a:srgbClr val="FF0000"/>
                </a:solidFill>
                <a:effectLst>
                  <a:reflection blurRad="6350" stA="55000" endA="300" endPos="0" dir="5400000" sy="-100000" algn="bl" rotWithShape="0"/>
                </a:effectLst>
              </a:rPr>
              <a:t/>
            </a:r>
            <a:br>
              <a:rPr lang="sl-SI" sz="2000" dirty="0">
                <a:solidFill>
                  <a:srgbClr val="FF0000"/>
                </a:solidFill>
                <a:effectLst>
                  <a:reflection blurRad="6350" stA="55000" endA="300" endPos="0" dir="5400000" sy="-100000" algn="bl" rotWithShape="0"/>
                </a:effectLst>
              </a:rPr>
            </a:br>
            <a:endParaRPr lang="sl-SI" sz="2000" dirty="0">
              <a:solidFill>
                <a:srgbClr val="FF0000"/>
              </a:solidFill>
              <a:effectLst>
                <a:reflection blurRad="6350" stA="55000" endA="300" endPos="0" dir="5400000" sy="-100000" algn="bl" rotWithShape="0"/>
              </a:effectLst>
            </a:endParaRPr>
          </a:p>
          <a:p>
            <a:pPr algn="l"/>
            <a:endParaRPr lang="sl-SI" sz="2000" dirty="0">
              <a:solidFill>
                <a:srgbClr val="FF0000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2" y="3449621"/>
            <a:ext cx="4932040" cy="328802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157192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033"/>
          <a:stretch/>
        </p:blipFill>
        <p:spPr>
          <a:xfrm>
            <a:off x="-36513" y="-2794"/>
            <a:ext cx="4824537" cy="686079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8300"/>
          <a:stretch/>
        </p:blipFill>
        <p:spPr>
          <a:xfrm>
            <a:off x="4499993" y="0"/>
            <a:ext cx="468052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755576" y="399912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POMEMBNI DATUMI </a:t>
            </a:r>
            <a:r>
              <a:rPr lang="sl-SI" sz="22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za vpis</a:t>
            </a:r>
          </a:p>
        </p:txBody>
      </p:sp>
      <p:graphicFrame>
        <p:nvGraphicFramePr>
          <p:cNvPr id="6" name="Označba mesta vsebine 5">
            <a:extLst>
              <a:ext uri="{FF2B5EF4-FFF2-40B4-BE49-F238E27FC236}">
                <a16:creationId xmlns:a16="http://schemas.microsoft.com/office/drawing/2014/main" id="{F696718C-307A-4041-94EC-CC5E3C233F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36572"/>
              </p:ext>
            </p:extLst>
          </p:nvPr>
        </p:nvGraphicFramePr>
        <p:xfrm>
          <a:off x="365111" y="1052736"/>
          <a:ext cx="8136905" cy="5687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032">
                  <a:extLst>
                    <a:ext uri="{9D8B030D-6E8A-4147-A177-3AD203B41FA5}">
                      <a16:colId xmlns:a16="http://schemas.microsoft.com/office/drawing/2014/main" val="2084998858"/>
                    </a:ext>
                  </a:extLst>
                </a:gridCol>
                <a:gridCol w="6362873">
                  <a:extLst>
                    <a:ext uri="{9D8B030D-6E8A-4147-A177-3AD203B41FA5}">
                      <a16:colId xmlns:a16="http://schemas.microsoft.com/office/drawing/2014/main" val="433932214"/>
                    </a:ext>
                  </a:extLst>
                </a:gridCol>
              </a:tblGrid>
              <a:tr h="407941">
                <a:tc>
                  <a:txBody>
                    <a:bodyPr/>
                    <a:lstStyle/>
                    <a:p>
                      <a:pPr algn="l"/>
                      <a:r>
                        <a:rPr lang="sl-SI" sz="1200" b="1" dirty="0" smtClean="0">
                          <a:solidFill>
                            <a:srgbClr val="4B5EAA"/>
                          </a:solidFill>
                        </a:rPr>
                        <a:t>2</a:t>
                      </a:r>
                      <a:r>
                        <a:rPr lang="sl-SI" sz="1200" b="1" dirty="0">
                          <a:solidFill>
                            <a:srgbClr val="4B5EAA"/>
                          </a:solidFill>
                        </a:rPr>
                        <a:t>. </a:t>
                      </a:r>
                      <a:r>
                        <a:rPr lang="sl-SI" sz="1200" b="1" dirty="0" smtClean="0">
                          <a:solidFill>
                            <a:srgbClr val="4B5EAA"/>
                          </a:solidFill>
                        </a:rPr>
                        <a:t>april</a:t>
                      </a:r>
                      <a:r>
                        <a:rPr lang="sl-SI" sz="1200" b="1" baseline="0" dirty="0" smtClean="0">
                          <a:solidFill>
                            <a:srgbClr val="4B5EAA"/>
                          </a:solidFill>
                        </a:rPr>
                        <a:t> 2026</a:t>
                      </a:r>
                      <a:endParaRPr lang="sl-SI" sz="1200" b="1" dirty="0">
                        <a:solidFill>
                          <a:srgbClr val="4B5EAA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b="1" baseline="0" dirty="0" smtClean="0">
                          <a:solidFill>
                            <a:srgbClr val="4B5EAA"/>
                          </a:solidFill>
                        </a:rPr>
                        <a:t>Rok za prijavo. </a:t>
                      </a:r>
                      <a:endParaRPr lang="sl-SI" sz="1200" b="1" baseline="0" dirty="0">
                        <a:solidFill>
                          <a:srgbClr val="4B5EAA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941"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april 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Javna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 o</a:t>
                      </a:r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bjava številčnega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 stanja prijav (MVI, ŠGV).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461704"/>
                  </a:ext>
                </a:extLst>
              </a:tr>
              <a:tr h="527586"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maj 2026, </a:t>
                      </a:r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sl-SI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do 15. ure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Rok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 za prenos prijave na drugo srednjo šolo. 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391728"/>
                  </a:ext>
                </a:extLst>
              </a:tr>
              <a:tr h="742457"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12. maj </a:t>
                      </a:r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  <a:p>
                      <a:pPr algn="l"/>
                      <a:endParaRPr lang="sl-SI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sl-SI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sl-SI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. junij 2026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Rok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 za p</a:t>
                      </a:r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rijavo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za vpis (1) neuspešnih dijakov 1. letnika srednjih šol, ki se želijo preusmeriti in ponovno vpisati v 1. letnik </a:t>
                      </a:r>
                      <a:r>
                        <a:rPr lang="sl-SI" sz="1200" b="0" i="1" u="sng" baseline="0" dirty="0">
                          <a:solidFill>
                            <a:schemeClr val="tx1"/>
                          </a:solidFill>
                        </a:rPr>
                        <a:t>(samo na šole, kjer so še prosta mesta)</a:t>
                      </a:r>
                      <a:r>
                        <a:rPr lang="sl-SI" sz="1200" b="0" u="sng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sl-SI" sz="1200" b="1" baseline="0" dirty="0">
                          <a:solidFill>
                            <a:srgbClr val="4B5EAA"/>
                          </a:solidFill>
                        </a:rPr>
                        <a:t>(2) učencev, ki so se zadnje šolsko leto izobraževali v tujini</a:t>
                      </a:r>
                      <a:r>
                        <a:rPr lang="sl-SI" sz="1200" b="1" baseline="0" dirty="0" smtClean="0">
                          <a:solidFill>
                            <a:srgbClr val="4B5EAA"/>
                          </a:solidFill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sz="1200" b="1" baseline="0" dirty="0" smtClean="0">
                        <a:solidFill>
                          <a:srgbClr val="4B5EAA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Javna objava omejitev vpisa. 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34956"/>
                  </a:ext>
                </a:extLst>
              </a:tr>
              <a:tr h="316552"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do 5. junija 2026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Obvestilo o stanju prijav in morebitni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 omejitvi vpisa (spletna 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stran </a:t>
                      </a:r>
                      <a:r>
                        <a:rPr lang="sl-SI" sz="1200" b="0" baseline="0" dirty="0" err="1">
                          <a:solidFill>
                            <a:schemeClr val="tx1"/>
                          </a:solidFill>
                        </a:rPr>
                        <a:t>ŠGV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).</a:t>
                      </a:r>
                      <a:b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sl-SI" sz="1200" b="0" baseline="0" dirty="0" smtClean="0">
                          <a:solidFill>
                            <a:srgbClr val="FF0000"/>
                          </a:solidFill>
                        </a:rPr>
                        <a:t>PISNO VABILO NA VPIS/ODDAJO VPISNE DOKUMENTACIJE (*skupaj za šolo in dijaški dom).</a:t>
                      </a:r>
                      <a:endParaRPr lang="sl-SI" sz="12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247958"/>
                  </a:ext>
                </a:extLst>
              </a:tr>
              <a:tr h="658371"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 19</a:t>
                      </a:r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. junij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 2026</a:t>
                      </a:r>
                      <a:endParaRPr lang="sl-SI" sz="12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sl-SI" sz="1200" b="1" i="1" baseline="0" dirty="0">
                          <a:solidFill>
                            <a:srgbClr val="4B5EAA"/>
                          </a:solidFill>
                        </a:rPr>
                        <a:t>(določeno z Rokovnikom za vpis)</a:t>
                      </a:r>
                      <a:endParaRPr lang="sl-SI" sz="1200" b="1" i="1" dirty="0">
                        <a:solidFill>
                          <a:srgbClr val="4B5EAA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b="1" dirty="0">
                          <a:solidFill>
                            <a:srgbClr val="4B5EAA"/>
                          </a:solidFill>
                        </a:rPr>
                        <a:t>Vpis v šolo oz. izvedba 1. kroga izbirnega postopka.</a:t>
                      </a:r>
                      <a:endParaRPr lang="sl-SI" sz="1200" b="1" baseline="0" dirty="0">
                        <a:solidFill>
                          <a:srgbClr val="4B5EAA"/>
                        </a:solidFill>
                      </a:endParaRPr>
                    </a:p>
                    <a:p>
                      <a:pPr algn="l"/>
                      <a:r>
                        <a:rPr lang="sl-SI" sz="1200" b="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*O </a:t>
                      </a:r>
                      <a:r>
                        <a:rPr lang="sl-SI" sz="1200" b="0" i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točnem datumu in uri boste </a:t>
                      </a:r>
                      <a:r>
                        <a:rPr lang="sl-SI" sz="1200" b="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obveščeni v pisnem vabilu na vpis.</a:t>
                      </a:r>
                      <a:br>
                        <a:rPr lang="sl-SI" sz="1200" b="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sl-SI" sz="1200" b="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*Tisti, ki boste bivali v </a:t>
                      </a:r>
                      <a:r>
                        <a:rPr lang="sl-SI" sz="1200" b="0" i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DD</a:t>
                      </a:r>
                      <a:r>
                        <a:rPr lang="sl-SI" sz="1200" b="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boste oddali še dokumentacijo za vpis v </a:t>
                      </a:r>
                      <a:r>
                        <a:rPr lang="sl-SI" sz="1200" b="0" i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DD</a:t>
                      </a:r>
                      <a:r>
                        <a:rPr lang="sl-SI" sz="1200" b="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.</a:t>
                      </a:r>
                      <a:endParaRPr lang="sl-SI" sz="1200" b="0" i="1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29623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pPr algn="l"/>
                      <a:r>
                        <a:rPr lang="sl-SI" sz="1200" b="0" i="0" dirty="0" smtClean="0">
                          <a:solidFill>
                            <a:schemeClr val="tx1"/>
                          </a:solidFill>
                        </a:rPr>
                        <a:t>19. junij 2026</a:t>
                      </a:r>
                      <a:endParaRPr lang="sl-SI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b="0" i="0" baseline="0" dirty="0" smtClean="0">
                          <a:solidFill>
                            <a:schemeClr val="tx1"/>
                          </a:solidFill>
                        </a:rPr>
                        <a:t>Objava rezultatov 1. kroga izbirnega postopka  in seznanitev neuspešnih kandidatov v 1. krogu z možnostmi vpisa v 2. krogu. </a:t>
                      </a:r>
                      <a:endParaRPr lang="sl-SI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586"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24. junij 2026, do 14. ure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Rok za prijavo neizbranih kandidatov 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v 1. krogu izbirnega postopka za 2. krog </a:t>
                      </a:r>
                      <a:r>
                        <a:rPr lang="sl-SI" sz="1200" b="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(prijava poteka na </a:t>
                      </a:r>
                      <a:r>
                        <a:rPr lang="sl-SI" sz="1200" b="0" i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šolah z omejitvijo vpisa).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487772"/>
                  </a:ext>
                </a:extLst>
              </a:tr>
              <a:tr h="527586"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26. </a:t>
                      </a:r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junij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2026, 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do 15. ure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Objava rezultatov 2. kroga izbirnega 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postopka </a:t>
                      </a:r>
                      <a:r>
                        <a:rPr lang="sl-SI" sz="1200" b="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(na šolah z omejitvijo vpisa).</a:t>
                      </a:r>
                      <a:endParaRPr lang="sl-SI" sz="1200" b="1" i="1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97516"/>
                  </a:ext>
                </a:extLst>
              </a:tr>
              <a:tr h="527586">
                <a:tc>
                  <a:txBody>
                    <a:bodyPr/>
                    <a:lstStyle/>
                    <a:p>
                      <a:pPr algn="l"/>
                      <a:r>
                        <a:rPr lang="sl-SI" sz="1200" b="0" dirty="0" smtClean="0">
                          <a:solidFill>
                            <a:schemeClr val="tx1"/>
                          </a:solidFill>
                        </a:rPr>
                        <a:t>30. junij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 2026, 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sl-SI" sz="1200" b="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do 14. ure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Vpis kandidatov, ki so bili uspešni v 2. </a:t>
                      </a:r>
                      <a:r>
                        <a:rPr lang="sl-SI" sz="1200" b="0" baseline="0" dirty="0" smtClean="0">
                          <a:solidFill>
                            <a:schemeClr val="tx1"/>
                          </a:solidFill>
                        </a:rPr>
                        <a:t>krogu.</a:t>
                      </a:r>
                      <a:endParaRPr lang="sl-SI" sz="12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286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/>
          <a:stretch/>
        </p:blipFill>
        <p:spPr>
          <a:xfrm>
            <a:off x="35496" y="116632"/>
            <a:ext cx="9108504" cy="6813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543000" y="881806"/>
            <a:ext cx="619268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4000" dirty="0" smtClean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POSTANI DIJAK/-</a:t>
            </a:r>
            <a:r>
              <a:rPr lang="sl-SI" sz="4000" dirty="0" err="1" smtClean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INJA</a:t>
            </a:r>
            <a:r>
              <a:rPr lang="sl-SI" sz="4000" dirty="0" smtClean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 ZA EN DAN!</a:t>
            </a:r>
            <a:endParaRPr lang="sl-SI" sz="2200" dirty="0">
              <a:solidFill>
                <a:srgbClr val="4B5EAA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97" y="-48562"/>
            <a:ext cx="2324466" cy="1833052"/>
          </a:xfrm>
          <a:prstGeom prst="rect">
            <a:avLst/>
          </a:prstGeom>
        </p:spPr>
      </p:pic>
      <p:sp>
        <p:nvSpPr>
          <p:cNvPr id="10" name="Ograda vsebine 2"/>
          <p:cNvSpPr>
            <a:spLocks noGrp="1"/>
          </p:cNvSpPr>
          <p:nvPr>
            <p:ph sz="quarter" idx="13"/>
          </p:nvPr>
        </p:nvSpPr>
        <p:spPr>
          <a:xfrm>
            <a:off x="395536" y="2276872"/>
            <a:ext cx="8136904" cy="3907324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000" b="1" dirty="0">
              <a:solidFill>
                <a:srgbClr val="0070C0"/>
              </a:solidFill>
            </a:endParaRPr>
          </a:p>
          <a:p>
            <a:r>
              <a:rPr lang="sl-SI" sz="2800" b="1" dirty="0" smtClean="0">
                <a:solidFill>
                  <a:srgbClr val="002060"/>
                </a:solidFill>
              </a:rPr>
              <a:t>Pridi in poglej, </a:t>
            </a:r>
            <a:r>
              <a:rPr lang="sl-SI" sz="2000" dirty="0" smtClean="0">
                <a:solidFill>
                  <a:srgbClr val="002060"/>
                </a:solidFill>
              </a:rPr>
              <a:t>kako je pri nas v šoli in dijaškem domu! </a:t>
            </a:r>
          </a:p>
          <a:p>
            <a:r>
              <a:rPr lang="sl-SI" sz="2000" dirty="0" smtClean="0">
                <a:solidFill>
                  <a:srgbClr val="002060"/>
                </a:solidFill>
              </a:rPr>
              <a:t>Projekt bomo izvajali v </a:t>
            </a:r>
            <a:r>
              <a:rPr lang="sl-SI" sz="2000" b="1" dirty="0" smtClean="0">
                <a:solidFill>
                  <a:srgbClr val="002060"/>
                </a:solidFill>
              </a:rPr>
              <a:t>marcu 2026.</a:t>
            </a:r>
          </a:p>
          <a:p>
            <a:endParaRPr lang="sl-SI" sz="1600" dirty="0">
              <a:solidFill>
                <a:srgbClr val="002060"/>
              </a:solidFill>
            </a:endParaRPr>
          </a:p>
          <a:p>
            <a:endParaRPr lang="sl-SI" sz="1600" dirty="0" smtClean="0">
              <a:solidFill>
                <a:srgbClr val="002060"/>
              </a:solidFill>
            </a:endParaRPr>
          </a:p>
          <a:p>
            <a:endParaRPr lang="sl-SI" sz="1600" dirty="0">
              <a:solidFill>
                <a:srgbClr val="002060"/>
              </a:solidFill>
            </a:endParaRPr>
          </a:p>
          <a:p>
            <a:r>
              <a:rPr lang="sl-SI" sz="2000" dirty="0" smtClean="0">
                <a:solidFill>
                  <a:srgbClr val="002060"/>
                </a:solidFill>
              </a:rPr>
              <a:t>INFORMACIJE in PRIJAVA: </a:t>
            </a:r>
          </a:p>
          <a:p>
            <a:endParaRPr lang="sl-SI" sz="1600" b="1" dirty="0">
              <a:solidFill>
                <a:srgbClr val="002060"/>
              </a:solidFill>
            </a:endParaRPr>
          </a:p>
          <a:p>
            <a:endParaRPr lang="sl-SI" sz="16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3639344" y="4581128"/>
            <a:ext cx="2479212" cy="1615861"/>
            <a:chOff x="2542" y="610592"/>
            <a:chExt cx="2479212" cy="1615861"/>
          </a:xfrm>
        </p:grpSpPr>
        <p:sp>
          <p:nvSpPr>
            <p:cNvPr id="11" name="Pravokotnik 10"/>
            <p:cNvSpPr/>
            <p:nvPr/>
          </p:nvSpPr>
          <p:spPr>
            <a:xfrm>
              <a:off x="2542" y="610592"/>
              <a:ext cx="2479212" cy="1615861"/>
            </a:xfrm>
            <a:prstGeom prst="rect">
              <a:avLst/>
            </a:prstGeom>
            <a:solidFill>
              <a:srgbClr val="92D05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Pravokotnik 11"/>
            <p:cNvSpPr/>
            <p:nvPr/>
          </p:nvSpPr>
          <p:spPr>
            <a:xfrm>
              <a:off x="2542" y="610592"/>
              <a:ext cx="2479212" cy="1615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0" lvl="1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sl-SI" sz="2000" dirty="0" smtClean="0">
                  <a:solidFill>
                    <a:srgbClr val="5769B5"/>
                  </a:solidFill>
                </a:rPr>
                <a:t/>
              </a:r>
              <a:br>
                <a:rPr lang="sl-SI" sz="2000" dirty="0" smtClean="0">
                  <a:solidFill>
                    <a:srgbClr val="5769B5"/>
                  </a:solidFill>
                </a:rPr>
              </a:br>
              <a:r>
                <a:rPr lang="sl-SI" sz="2000" b="1" dirty="0" err="1" smtClean="0">
                  <a:solidFill>
                    <a:srgbClr val="5769B5"/>
                  </a:solidFill>
                </a:rPr>
                <a:t>j</a:t>
              </a:r>
              <a:r>
                <a:rPr lang="sl-SI" sz="2000" b="1" i="0" kern="1200" dirty="0" err="1" smtClean="0">
                  <a:solidFill>
                    <a:srgbClr val="5769B5"/>
                  </a:solidFill>
                </a:rPr>
                <a:t>ana.zigon@sgv.si</a:t>
              </a:r>
              <a:endParaRPr lang="sl-SI" sz="2000" b="1" i="0" kern="1200" dirty="0" smtClean="0">
                <a:solidFill>
                  <a:srgbClr val="5769B5"/>
                </a:solidFill>
              </a:endParaRPr>
            </a:p>
            <a:p>
              <a:pPr marL="0" lvl="1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sl-SI" sz="2000" b="1" dirty="0">
                <a:solidFill>
                  <a:srgbClr val="5769B5"/>
                </a:solidFill>
              </a:endParaRPr>
            </a:p>
            <a:p>
              <a:pPr marL="0" lvl="1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sl-SI" sz="2000" b="1" i="0" kern="1200" dirty="0" smtClean="0">
                  <a:solidFill>
                    <a:srgbClr val="5769B5"/>
                  </a:solidFill>
                </a:rPr>
                <a:t>05 365 53 28</a:t>
              </a:r>
              <a:endParaRPr lang="sl-SI" sz="2000" b="1" i="0" kern="1200" dirty="0">
                <a:solidFill>
                  <a:srgbClr val="5769B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3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-3554"/>
          <a:stretch/>
        </p:blipFill>
        <p:spPr>
          <a:xfrm>
            <a:off x="0" y="0"/>
            <a:ext cx="9602252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467544" y="399912"/>
            <a:ext cx="8136904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DIJAŠKI DOM </a:t>
            </a:r>
            <a:r>
              <a:rPr lang="sl-SI" sz="22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se nahaja le nekaj minut od šole.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143"/>
            <a:ext cx="9191071" cy="3528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uščica dol 5"/>
          <p:cNvSpPr/>
          <p:nvPr/>
        </p:nvSpPr>
        <p:spPr>
          <a:xfrm>
            <a:off x="7740352" y="3429000"/>
            <a:ext cx="360040" cy="50405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058535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-400"/>
          <a:stretch/>
        </p:blipFill>
        <p:spPr>
          <a:xfrm>
            <a:off x="0" y="-27384"/>
            <a:ext cx="9887500" cy="688538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166420" y="251609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KAJ NUDIMO v DIJAŠKEM DOMU?</a:t>
            </a:r>
            <a:endParaRPr lang="sl-SI" sz="2200" dirty="0">
              <a:solidFill>
                <a:schemeClr val="bg1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DBB747A-9476-4BEF-AA2D-D7DAAE20FE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6667" y="1257559"/>
            <a:ext cx="3867720" cy="4315497"/>
          </a:xfrm>
        </p:spPr>
        <p:txBody>
          <a:bodyPr>
            <a:noAutofit/>
          </a:bodyPr>
          <a:lstStyle/>
          <a:p>
            <a:r>
              <a:rPr lang="sl-SI" sz="1700" dirty="0">
                <a:solidFill>
                  <a:schemeClr val="bg1"/>
                </a:solidFill>
              </a:rPr>
              <a:t>D</a:t>
            </a:r>
            <a:r>
              <a:rPr lang="en-GB" sz="1700" dirty="0" err="1">
                <a:solidFill>
                  <a:schemeClr val="bg1"/>
                </a:solidFill>
              </a:rPr>
              <a:t>obr</a:t>
            </a:r>
            <a:r>
              <a:rPr lang="sl-SI" sz="1700" dirty="0">
                <a:solidFill>
                  <a:schemeClr val="bg1"/>
                </a:solidFill>
              </a:rPr>
              <a:t>i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sl-SI" sz="1700" dirty="0">
                <a:solidFill>
                  <a:schemeClr val="bg1"/>
                </a:solidFill>
              </a:rPr>
              <a:t>pogoji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za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sl-SI" sz="1700" dirty="0">
                <a:solidFill>
                  <a:schemeClr val="bg1"/>
                </a:solidFill>
              </a:rPr>
              <a:t>učenje.</a:t>
            </a:r>
            <a:endParaRPr lang="en-GB" sz="1700" dirty="0">
              <a:solidFill>
                <a:schemeClr val="bg1"/>
              </a:solidFill>
            </a:endParaRPr>
          </a:p>
          <a:p>
            <a:r>
              <a:rPr lang="sl-SI" sz="1700" dirty="0">
                <a:solidFill>
                  <a:schemeClr val="bg1"/>
                </a:solidFill>
              </a:rPr>
              <a:t>S</a:t>
            </a:r>
            <a:r>
              <a:rPr lang="en-GB" sz="1700" dirty="0" err="1">
                <a:solidFill>
                  <a:schemeClr val="bg1"/>
                </a:solidFill>
              </a:rPr>
              <a:t>proščeno</a:t>
            </a:r>
            <a:r>
              <a:rPr lang="sl-SI" sz="1700" dirty="0">
                <a:solidFill>
                  <a:schemeClr val="bg1"/>
                </a:solidFill>
              </a:rPr>
              <a:t>,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mladostno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ozračje</a:t>
            </a:r>
            <a:r>
              <a:rPr lang="sl-SI" sz="1700" dirty="0">
                <a:solidFill>
                  <a:schemeClr val="bg1"/>
                </a:solidFill>
              </a:rPr>
              <a:t>.</a:t>
            </a:r>
            <a:endParaRPr lang="en-GB" sz="1700" dirty="0">
              <a:solidFill>
                <a:schemeClr val="bg1"/>
              </a:solidFill>
            </a:endParaRPr>
          </a:p>
          <a:p>
            <a:r>
              <a:rPr lang="sl-SI" sz="1700" dirty="0">
                <a:solidFill>
                  <a:schemeClr val="bg1"/>
                </a:solidFill>
              </a:rPr>
              <a:t>M</a:t>
            </a:r>
            <a:r>
              <a:rPr lang="en-GB" sz="1700" dirty="0" err="1">
                <a:solidFill>
                  <a:schemeClr val="bg1"/>
                </a:solidFill>
              </a:rPr>
              <a:t>irno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okolje</a:t>
            </a:r>
            <a:r>
              <a:rPr lang="sl-SI" sz="1700" dirty="0">
                <a:solidFill>
                  <a:schemeClr val="bg1"/>
                </a:solidFill>
              </a:rPr>
              <a:t>,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bližina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narave</a:t>
            </a:r>
            <a:r>
              <a:rPr lang="sl-SI" sz="1700" dirty="0">
                <a:solidFill>
                  <a:schemeClr val="bg1"/>
                </a:solidFill>
              </a:rPr>
              <a:t>.</a:t>
            </a:r>
            <a:endParaRPr lang="en-GB" sz="1700" dirty="0">
              <a:solidFill>
                <a:schemeClr val="bg1"/>
              </a:solidFill>
            </a:endParaRPr>
          </a:p>
          <a:p>
            <a:r>
              <a:rPr lang="sl-SI" sz="1700" dirty="0">
                <a:solidFill>
                  <a:schemeClr val="bg1"/>
                </a:solidFill>
              </a:rPr>
              <a:t>Š</a:t>
            </a:r>
            <a:r>
              <a:rPr lang="en-GB" sz="1700" dirty="0" err="1">
                <a:solidFill>
                  <a:schemeClr val="bg1"/>
                </a:solidFill>
              </a:rPr>
              <a:t>iroka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ponudba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dejavnosti</a:t>
            </a:r>
            <a:r>
              <a:rPr lang="sl-SI" sz="1700" dirty="0">
                <a:solidFill>
                  <a:schemeClr val="bg1"/>
                </a:solidFill>
              </a:rPr>
              <a:t>.</a:t>
            </a:r>
            <a:endParaRPr lang="en-GB" sz="1700" dirty="0">
              <a:solidFill>
                <a:schemeClr val="bg1"/>
              </a:solidFill>
            </a:endParaRPr>
          </a:p>
          <a:p>
            <a:r>
              <a:rPr lang="sl-SI" sz="1700" dirty="0">
                <a:solidFill>
                  <a:schemeClr val="bg1"/>
                </a:solidFill>
              </a:rPr>
              <a:t>U</a:t>
            </a:r>
            <a:r>
              <a:rPr lang="en-GB" sz="1700" dirty="0" err="1">
                <a:solidFill>
                  <a:schemeClr val="bg1"/>
                </a:solidFill>
              </a:rPr>
              <a:t>rejena</a:t>
            </a:r>
            <a:r>
              <a:rPr lang="sl-SI" sz="1700" dirty="0">
                <a:solidFill>
                  <a:schemeClr val="bg1"/>
                </a:solidFill>
              </a:rPr>
              <a:t>,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zdrava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prehrana</a:t>
            </a:r>
            <a:r>
              <a:rPr lang="sl-SI" sz="1700" dirty="0">
                <a:solidFill>
                  <a:schemeClr val="bg1"/>
                </a:solidFill>
              </a:rPr>
              <a:t>.</a:t>
            </a:r>
            <a:endParaRPr lang="en-GB" sz="1700" dirty="0">
              <a:solidFill>
                <a:schemeClr val="bg1"/>
              </a:solidFill>
            </a:endParaRPr>
          </a:p>
          <a:p>
            <a:r>
              <a:rPr lang="sl-SI" sz="1700" dirty="0">
                <a:solidFill>
                  <a:schemeClr val="bg1"/>
                </a:solidFill>
              </a:rPr>
              <a:t>Prostori sprostitve: </a:t>
            </a:r>
            <a:r>
              <a:rPr lang="en-GB" sz="1700" dirty="0" err="1">
                <a:solidFill>
                  <a:schemeClr val="bg1"/>
                </a:solidFill>
              </a:rPr>
              <a:t>igrišče</a:t>
            </a:r>
            <a:r>
              <a:rPr lang="en-GB" sz="1700" dirty="0">
                <a:solidFill>
                  <a:schemeClr val="bg1"/>
                </a:solidFill>
              </a:rPr>
              <a:t>, </a:t>
            </a:r>
            <a:r>
              <a:rPr lang="en-GB" sz="1700" dirty="0" err="1">
                <a:solidFill>
                  <a:schemeClr val="bg1"/>
                </a:solidFill>
              </a:rPr>
              <a:t>telovadnica</a:t>
            </a:r>
            <a:r>
              <a:rPr lang="en-GB" sz="1700" dirty="0">
                <a:solidFill>
                  <a:schemeClr val="bg1"/>
                </a:solidFill>
              </a:rPr>
              <a:t>, </a:t>
            </a:r>
            <a:r>
              <a:rPr lang="en-GB" sz="1700" dirty="0" err="1">
                <a:solidFill>
                  <a:schemeClr val="bg1"/>
                </a:solidFill>
              </a:rPr>
              <a:t>stadion</a:t>
            </a:r>
            <a:r>
              <a:rPr lang="sl-SI" sz="1700" dirty="0">
                <a:solidFill>
                  <a:schemeClr val="bg1"/>
                </a:solidFill>
              </a:rPr>
              <a:t>, boksarska soba.</a:t>
            </a:r>
          </a:p>
          <a:p>
            <a:r>
              <a:rPr lang="sl-SI" sz="1700" dirty="0">
                <a:solidFill>
                  <a:schemeClr val="bg1"/>
                </a:solidFill>
              </a:rPr>
              <a:t>Družabni prostori: namizni nogomet, biljard, pikado, namizni tenis, tv, ogromno družabnih iger.</a:t>
            </a:r>
          </a:p>
          <a:p>
            <a:r>
              <a:rPr lang="sl-SI" sz="1700" dirty="0">
                <a:solidFill>
                  <a:schemeClr val="bg1"/>
                </a:solidFill>
              </a:rPr>
              <a:t>Kapela.</a:t>
            </a:r>
            <a:endParaRPr lang="en-GB" sz="1700" dirty="0">
              <a:solidFill>
                <a:schemeClr val="bg1"/>
              </a:solidFill>
            </a:endParaRPr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35613317-361B-48C2-8700-0EDF12FC71A1}"/>
              </a:ext>
            </a:extLst>
          </p:cNvPr>
          <p:cNvSpPr txBox="1">
            <a:spLocks/>
          </p:cNvSpPr>
          <p:nvPr/>
        </p:nvSpPr>
        <p:spPr>
          <a:xfrm>
            <a:off x="4612818" y="1196752"/>
            <a:ext cx="5143757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144000" algn="l"/>
              </a:tabLst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700" dirty="0">
                <a:solidFill>
                  <a:schemeClr val="bg1"/>
                </a:solidFill>
              </a:rPr>
              <a:t>Priložnosti za šolske in obšolske dejavnosti v Vipavi in okolici.</a:t>
            </a:r>
          </a:p>
          <a:p>
            <a:r>
              <a:rPr lang="sl-SI" sz="1700" dirty="0">
                <a:solidFill>
                  <a:schemeClr val="bg1"/>
                </a:solidFill>
              </a:rPr>
              <a:t>Sodelovanje z okoliškimi institucijami.</a:t>
            </a:r>
          </a:p>
          <a:p>
            <a:r>
              <a:rPr lang="sl-SI" sz="1700" dirty="0">
                <a:solidFill>
                  <a:schemeClr val="bg1"/>
                </a:solidFill>
              </a:rPr>
              <a:t>Individualno prilagajanje obveznosti.</a:t>
            </a:r>
          </a:p>
          <a:p>
            <a:r>
              <a:rPr lang="sl-SI" sz="1700" dirty="0">
                <a:solidFill>
                  <a:schemeClr val="bg1"/>
                </a:solidFill>
              </a:rPr>
              <a:t>Srečanja vzgojnih skupin.</a:t>
            </a:r>
            <a:endParaRPr lang="en-GB" sz="1700" dirty="0">
              <a:solidFill>
                <a:schemeClr val="bg1"/>
              </a:solidFill>
            </a:endParaRPr>
          </a:p>
        </p:txBody>
      </p:sp>
      <p:sp>
        <p:nvSpPr>
          <p:cNvPr id="5" name="AutoShape 9" descr="Ball PNG Clip Art - Best WEB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12" descr="Soccer ball Royalty Free Stock Vector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7" b="16953"/>
          <a:stretch/>
        </p:blipFill>
        <p:spPr>
          <a:xfrm>
            <a:off x="4004386" y="3734288"/>
            <a:ext cx="5883114" cy="311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7" t="33248" r="35372" b="49157"/>
          <a:stretch/>
        </p:blipFill>
        <p:spPr>
          <a:xfrm>
            <a:off x="1799692" y="115664"/>
            <a:ext cx="5400600" cy="18002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3744416" cy="4943636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3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7401F-51C5-8847-BF8B-3474E4224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D7597DB0-E684-2BEC-A08D-705944BAD3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90546" y="1230698"/>
            <a:ext cx="3168970" cy="3145931"/>
          </a:xfrm>
        </p:spPr>
        <p:txBody>
          <a:bodyPr>
            <a:noAutofit/>
          </a:bodyPr>
          <a:lstStyle/>
          <a:p>
            <a:r>
              <a:rPr lang="sl-SI" sz="1550" dirty="0">
                <a:solidFill>
                  <a:srgbClr val="4B5EAA"/>
                </a:solidFill>
              </a:rPr>
              <a:t>Gimnazija za vsakogar</a:t>
            </a:r>
          </a:p>
          <a:p>
            <a:pPr lvl="1"/>
            <a:r>
              <a:rPr lang="sl-SI" sz="1400" dirty="0">
                <a:solidFill>
                  <a:srgbClr val="4B5EAA"/>
                </a:solidFill>
              </a:rPr>
              <a:t>Brez „pritiskanja da dijake“, a hkrati</a:t>
            </a:r>
          </a:p>
          <a:p>
            <a:pPr lvl="1"/>
            <a:r>
              <a:rPr lang="sl-SI" sz="1400" dirty="0">
                <a:solidFill>
                  <a:srgbClr val="4B5EAA"/>
                </a:solidFill>
              </a:rPr>
              <a:t>v</a:t>
            </a:r>
            <a:r>
              <a:rPr lang="sl-SI" sz="1400" dirty="0" smtClean="0">
                <a:solidFill>
                  <a:srgbClr val="4B5EAA"/>
                </a:solidFill>
              </a:rPr>
              <a:t>eselje </a:t>
            </a:r>
            <a:r>
              <a:rPr lang="sl-SI" sz="1400" dirty="0">
                <a:solidFill>
                  <a:srgbClr val="4B5EAA"/>
                </a:solidFill>
              </a:rPr>
              <a:t>nad vrhunskimi uspehi</a:t>
            </a:r>
          </a:p>
          <a:p>
            <a:r>
              <a:rPr lang="sl-SI" sz="1550" dirty="0">
                <a:solidFill>
                  <a:srgbClr val="4B5EAA"/>
                </a:solidFill>
              </a:rPr>
              <a:t>Dihanje z obema pljučnima </a:t>
            </a:r>
            <a:r>
              <a:rPr lang="sl-SI" sz="1550" dirty="0" smtClean="0">
                <a:solidFill>
                  <a:srgbClr val="4B5EAA"/>
                </a:solidFill>
              </a:rPr>
              <a:t>kriloma:</a:t>
            </a:r>
            <a:endParaRPr lang="sl-SI" sz="1550" dirty="0">
              <a:solidFill>
                <a:srgbClr val="4B5EAA"/>
              </a:solidFill>
            </a:endParaRPr>
          </a:p>
          <a:p>
            <a:pPr lvl="1"/>
            <a:r>
              <a:rPr lang="sl-SI" sz="1400" dirty="0">
                <a:solidFill>
                  <a:srgbClr val="4B5EAA"/>
                </a:solidFill>
              </a:rPr>
              <a:t>Znanje in srce, </a:t>
            </a:r>
            <a:endParaRPr lang="sl-SI" sz="1400" dirty="0" smtClean="0">
              <a:solidFill>
                <a:srgbClr val="4B5EAA"/>
              </a:solidFill>
            </a:endParaRPr>
          </a:p>
          <a:p>
            <a:pPr marL="365760" lvl="1" indent="0">
              <a:buNone/>
            </a:pPr>
            <a:r>
              <a:rPr lang="sl-SI" sz="1400" i="1" dirty="0">
                <a:solidFill>
                  <a:srgbClr val="4B5EAA"/>
                </a:solidFill>
              </a:rPr>
              <a:t> </a:t>
            </a:r>
            <a:r>
              <a:rPr lang="sl-SI" sz="1400" i="1" dirty="0" smtClean="0">
                <a:solidFill>
                  <a:srgbClr val="4B5EAA"/>
                </a:solidFill>
              </a:rPr>
              <a:t>  </a:t>
            </a:r>
            <a:r>
              <a:rPr lang="sl-SI" sz="1400" i="1" dirty="0" err="1" smtClean="0">
                <a:solidFill>
                  <a:srgbClr val="4B5EAA"/>
                </a:solidFill>
              </a:rPr>
              <a:t>Scientia</a:t>
            </a:r>
            <a:r>
              <a:rPr lang="sl-SI" sz="1400" i="1" dirty="0" smtClean="0">
                <a:solidFill>
                  <a:srgbClr val="4B5EAA"/>
                </a:solidFill>
              </a:rPr>
              <a:t> </a:t>
            </a:r>
            <a:r>
              <a:rPr lang="sl-SI" sz="1400" i="1" dirty="0">
                <a:solidFill>
                  <a:srgbClr val="4B5EAA"/>
                </a:solidFill>
              </a:rPr>
              <a:t>et </a:t>
            </a:r>
            <a:r>
              <a:rPr lang="sl-SI" sz="1400" i="1" dirty="0" err="1">
                <a:solidFill>
                  <a:srgbClr val="4B5EAA"/>
                </a:solidFill>
              </a:rPr>
              <a:t>cor</a:t>
            </a:r>
            <a:r>
              <a:rPr lang="sl-SI" sz="1400" dirty="0">
                <a:solidFill>
                  <a:srgbClr val="4B5EAA"/>
                </a:solidFill>
              </a:rPr>
              <a:t>.</a:t>
            </a:r>
          </a:p>
          <a:p>
            <a:pPr lvl="1"/>
            <a:endParaRPr lang="sl-SI" sz="1600" dirty="0">
              <a:solidFill>
                <a:srgbClr val="4B5EAA"/>
              </a:solidFill>
            </a:endParaRPr>
          </a:p>
          <a:p>
            <a:endParaRPr lang="sl-SI" sz="1600" dirty="0">
              <a:solidFill>
                <a:srgbClr val="4B5EA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748006-42B7-B104-2049-269D2347BCE2}"/>
              </a:ext>
            </a:extLst>
          </p:cNvPr>
          <p:cNvSpPr txBox="1">
            <a:spLocks/>
          </p:cNvSpPr>
          <p:nvPr/>
        </p:nvSpPr>
        <p:spPr>
          <a:xfrm>
            <a:off x="1800418" y="443820"/>
            <a:ext cx="6948046" cy="18330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VIZIJA USTANOVITELJA</a:t>
            </a:r>
            <a:endParaRPr lang="sl-SI" sz="2200" dirty="0">
              <a:solidFill>
                <a:srgbClr val="4B5EAA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D35918C5-5135-A2FC-6871-DF5B62B46D38}"/>
              </a:ext>
            </a:extLst>
          </p:cNvPr>
          <p:cNvSpPr txBox="1"/>
          <p:nvPr/>
        </p:nvSpPr>
        <p:spPr>
          <a:xfrm>
            <a:off x="-2980688" y="3977327"/>
            <a:ext cx="47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l-SI" sz="1800" dirty="0">
              <a:solidFill>
                <a:srgbClr val="4B5EAA"/>
              </a:solidFill>
            </a:endParaRPr>
          </a:p>
        </p:txBody>
      </p:sp>
      <p:sp>
        <p:nvSpPr>
          <p:cNvPr id="16" name="Ograda vsebine 2">
            <a:extLst>
              <a:ext uri="{FF2B5EF4-FFF2-40B4-BE49-F238E27FC236}">
                <a16:creationId xmlns:a16="http://schemas.microsoft.com/office/drawing/2014/main" id="{6216A830-DBBB-C415-0274-DA07CBA7F915}"/>
              </a:ext>
            </a:extLst>
          </p:cNvPr>
          <p:cNvSpPr txBox="1">
            <a:spLocks/>
          </p:cNvSpPr>
          <p:nvPr/>
        </p:nvSpPr>
        <p:spPr>
          <a:xfrm>
            <a:off x="4969388" y="1230698"/>
            <a:ext cx="3985090" cy="2304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144000" algn="l"/>
              </a:tabLst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550" dirty="0">
                <a:solidFill>
                  <a:srgbClr val="4B5EAA"/>
                </a:solidFill>
              </a:rPr>
              <a:t>Skupnost, oblikovana po vzoru evangeljskih načel</a:t>
            </a:r>
          </a:p>
          <a:p>
            <a:r>
              <a:rPr lang="sl-SI" sz="1550" dirty="0">
                <a:solidFill>
                  <a:srgbClr val="4B5EAA"/>
                </a:solidFill>
              </a:rPr>
              <a:t>Pozornost na konkretnost vsakega dijaka</a:t>
            </a:r>
          </a:p>
          <a:p>
            <a:r>
              <a:rPr lang="sl-SI" sz="1550" dirty="0">
                <a:solidFill>
                  <a:srgbClr val="4B5EAA"/>
                </a:solidFill>
              </a:rPr>
              <a:t>Vzgoja trdnih osebnosti in posredovanje bistvenih življenjskih vrednot</a:t>
            </a:r>
          </a:p>
          <a:p>
            <a:r>
              <a:rPr lang="sl-SI" sz="1550" dirty="0">
                <a:solidFill>
                  <a:srgbClr val="4B5EAA"/>
                </a:solidFill>
              </a:rPr>
              <a:t>Stalna refleksija in skupna rast</a:t>
            </a:r>
          </a:p>
          <a:p>
            <a:endParaRPr lang="sl-SI" sz="1550" dirty="0">
              <a:solidFill>
                <a:srgbClr val="4B5EAA"/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CEB4D5E-0212-F795-6A10-905DCA76F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2"/>
          <a:stretch>
            <a:fillRect/>
          </a:stretch>
        </p:blipFill>
        <p:spPr>
          <a:xfrm>
            <a:off x="1736463" y="3573016"/>
            <a:ext cx="5671073" cy="3145932"/>
          </a:xfrm>
          <a:prstGeom prst="rect">
            <a:avLst/>
          </a:prstGeom>
        </p:spPr>
      </p:pic>
      <p:pic>
        <p:nvPicPr>
          <p:cNvPr id="18" name="Slika 17" descr="Slika, ki vsebuje besede simbol, emblem, grb&#10;&#10;Vsebina, ustvarjena z UI, morda ni pravilna.">
            <a:extLst>
              <a:ext uri="{FF2B5EF4-FFF2-40B4-BE49-F238E27FC236}">
                <a16:creationId xmlns:a16="http://schemas.microsoft.com/office/drawing/2014/main" id="{52E8072F-C420-1F0E-D8B7-F62DF765D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95" y="0"/>
            <a:ext cx="1806741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3182CC-4E46-A735-E090-FA7F96933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/>
          <a:stretch/>
        </p:blipFill>
        <p:spPr>
          <a:xfrm>
            <a:off x="35496" y="70385"/>
            <a:ext cx="9108504" cy="6813376"/>
          </a:xfrm>
          <a:prstGeom prst="rect">
            <a:avLst/>
          </a:prstGeom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AF721826-4E02-0307-8935-3921F9739F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8847" y="836712"/>
            <a:ext cx="4828855" cy="2029474"/>
          </a:xfrm>
        </p:spPr>
        <p:txBody>
          <a:bodyPr>
            <a:noAutofit/>
          </a:bodyPr>
          <a:lstStyle/>
          <a:p>
            <a:r>
              <a:rPr lang="sl-SI" sz="1600" dirty="0">
                <a:solidFill>
                  <a:srgbClr val="4B5EAA"/>
                </a:solidFill>
              </a:rPr>
              <a:t>Vera in njeno izražanje</a:t>
            </a:r>
          </a:p>
          <a:p>
            <a:pPr lvl="1"/>
            <a:r>
              <a:rPr lang="sl-SI" sz="1400" dirty="0">
                <a:solidFill>
                  <a:srgbClr val="4B5EAA"/>
                </a:solidFill>
              </a:rPr>
              <a:t>Pri nas je dobrodošel vsakdo, hkrati pa</a:t>
            </a:r>
          </a:p>
          <a:p>
            <a:pPr marL="365760" lvl="1" indent="0">
              <a:buNone/>
            </a:pPr>
            <a:r>
              <a:rPr lang="sl-SI" sz="1400" dirty="0" smtClean="0">
                <a:solidFill>
                  <a:srgbClr val="4B5EAA"/>
                </a:solidFill>
              </a:rPr>
              <a:t>    vera </a:t>
            </a:r>
            <a:r>
              <a:rPr lang="sl-SI" sz="1400" dirty="0">
                <a:solidFill>
                  <a:srgbClr val="4B5EAA"/>
                </a:solidFill>
              </a:rPr>
              <a:t>ni </a:t>
            </a:r>
            <a:r>
              <a:rPr lang="sl-SI" sz="1400" i="1" dirty="0">
                <a:solidFill>
                  <a:srgbClr val="4B5EAA"/>
                </a:solidFill>
              </a:rPr>
              <a:t>tabu tema</a:t>
            </a:r>
            <a:r>
              <a:rPr lang="sl-SI" sz="1400" dirty="0">
                <a:solidFill>
                  <a:srgbClr val="4B5EAA"/>
                </a:solidFill>
              </a:rPr>
              <a:t>.</a:t>
            </a:r>
          </a:p>
          <a:p>
            <a:r>
              <a:rPr lang="sl-SI" sz="1600" dirty="0">
                <a:solidFill>
                  <a:srgbClr val="4B5EAA"/>
                </a:solidFill>
              </a:rPr>
              <a:t>Dodatni predmet, „vdih sredi pouka</a:t>
            </a:r>
            <a:r>
              <a:rPr lang="sl-SI" sz="1600" dirty="0" smtClean="0">
                <a:solidFill>
                  <a:srgbClr val="4B5EAA"/>
                </a:solidFill>
              </a:rPr>
              <a:t>“:</a:t>
            </a:r>
            <a:endParaRPr lang="sl-SI" sz="1600" dirty="0">
              <a:solidFill>
                <a:srgbClr val="4B5EAA"/>
              </a:solidFill>
            </a:endParaRPr>
          </a:p>
          <a:p>
            <a:pPr marL="365760" lvl="1" indent="0">
              <a:buNone/>
            </a:pPr>
            <a:r>
              <a:rPr lang="sl-SI" sz="1400" dirty="0" smtClean="0">
                <a:solidFill>
                  <a:srgbClr val="4B5EAA"/>
                </a:solidFill>
              </a:rPr>
              <a:t>   Vera </a:t>
            </a:r>
            <a:r>
              <a:rPr lang="sl-SI" sz="1400" dirty="0">
                <a:solidFill>
                  <a:srgbClr val="4B5EAA"/>
                </a:solidFill>
              </a:rPr>
              <a:t>in kultura.</a:t>
            </a:r>
          </a:p>
          <a:p>
            <a:r>
              <a:rPr lang="sl-SI" sz="1600" dirty="0">
                <a:solidFill>
                  <a:srgbClr val="4B5EAA"/>
                </a:solidFill>
              </a:rPr>
              <a:t>Trenutek za duhovnost na začetku in na koncu pouka.</a:t>
            </a:r>
          </a:p>
          <a:p>
            <a:pPr lvl="1"/>
            <a:endParaRPr lang="sl-SI" sz="1600" dirty="0">
              <a:solidFill>
                <a:srgbClr val="4B5EAA"/>
              </a:solidFill>
            </a:endParaRPr>
          </a:p>
          <a:p>
            <a:endParaRPr lang="sl-SI" sz="1600" dirty="0">
              <a:solidFill>
                <a:srgbClr val="4B5EAA"/>
              </a:solidFill>
            </a:endParaRPr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ACC71505-0F73-E798-8BD3-3B13C43C6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/>
          <a:stretch/>
        </p:blipFill>
        <p:spPr bwMode="auto">
          <a:xfrm>
            <a:off x="214138" y="1117488"/>
            <a:ext cx="3709790" cy="2496927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 descr="Slika, ki vsebuje besede na prostem, oseba, oblačila, človeški obraz&#10;&#10;Opis je samodejno ustvarjen">
            <a:extLst>
              <a:ext uri="{FF2B5EF4-FFF2-40B4-BE49-F238E27FC236}">
                <a16:creationId xmlns:a16="http://schemas.microsoft.com/office/drawing/2014/main" id="{B8770E40-8A24-56D7-96E6-5BFE9AD27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2" y="3763142"/>
            <a:ext cx="3680176" cy="276013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Slika 7" descr="Slika, ki vsebuje besede zaprt prostor, oblačila, oseba, stol&#10;&#10;Opis je samodejno ustvarjen">
            <a:extLst>
              <a:ext uri="{FF2B5EF4-FFF2-40B4-BE49-F238E27FC236}">
                <a16:creationId xmlns:a16="http://schemas.microsoft.com/office/drawing/2014/main" id="{EF7AF059-05B7-796A-0BEE-D5AC3F100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t="22818" r="13775" b="32151"/>
          <a:stretch/>
        </p:blipFill>
        <p:spPr>
          <a:xfrm>
            <a:off x="4091892" y="2890020"/>
            <a:ext cx="4930392" cy="266429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214138" y="181384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ODPRTI </a:t>
            </a:r>
            <a:r>
              <a:rPr lang="sl-SI" sz="22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do vsakogar</a:t>
            </a:r>
          </a:p>
        </p:txBody>
      </p:sp>
    </p:spTree>
    <p:extLst>
      <p:ext uri="{BB962C8B-B14F-4D97-AF65-F5344CB8AC3E}">
        <p14:creationId xmlns:p14="http://schemas.microsoft.com/office/powerpoint/2010/main" val="5992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7F79-5638-68B6-A485-72E411664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F839CFCA-2F45-0EF7-7154-D74BF5D783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956" y="1124744"/>
            <a:ext cx="4320480" cy="1861055"/>
          </a:xfrm>
        </p:spPr>
        <p:txBody>
          <a:bodyPr>
            <a:normAutofit/>
          </a:bodyPr>
          <a:lstStyle/>
          <a:p>
            <a:r>
              <a:rPr lang="sl-SI" sz="1600" b="1" dirty="0">
                <a:solidFill>
                  <a:srgbClr val="4B5EAA"/>
                </a:solidFill>
              </a:rPr>
              <a:t>Tek liturgičnih časov.</a:t>
            </a:r>
          </a:p>
          <a:p>
            <a:r>
              <a:rPr lang="sl-SI" sz="1600" b="1" dirty="0">
                <a:solidFill>
                  <a:srgbClr val="4B5EAA"/>
                </a:solidFill>
              </a:rPr>
              <a:t>Zanesljivi duhovniki </a:t>
            </a:r>
            <a:r>
              <a:rPr lang="sl-SI" sz="1600" dirty="0">
                <a:solidFill>
                  <a:srgbClr val="4B5EAA"/>
                </a:solidFill>
              </a:rPr>
              <a:t>vsak dan med mladimi.</a:t>
            </a:r>
          </a:p>
          <a:p>
            <a:r>
              <a:rPr lang="sl-SI" sz="1600" b="1" dirty="0">
                <a:solidFill>
                  <a:srgbClr val="4B5EAA"/>
                </a:solidFill>
              </a:rPr>
              <a:t>Dnevi duhovnosti.</a:t>
            </a:r>
          </a:p>
          <a:p>
            <a:r>
              <a:rPr lang="sl-SI" sz="1600" b="1" dirty="0">
                <a:solidFill>
                  <a:srgbClr val="4B5EAA"/>
                </a:solidFill>
              </a:rPr>
              <a:t>Duhovno spremljanje.</a:t>
            </a:r>
          </a:p>
          <a:p>
            <a:pPr marL="45720" indent="0">
              <a:buNone/>
            </a:pPr>
            <a:endParaRPr lang="sl-SI" sz="1600" dirty="0">
              <a:solidFill>
                <a:srgbClr val="4B5EAA"/>
              </a:solidFill>
            </a:endParaRPr>
          </a:p>
          <a:p>
            <a:endParaRPr lang="sl-SI" sz="1600" dirty="0">
              <a:solidFill>
                <a:srgbClr val="4B5EAA"/>
              </a:solidFill>
            </a:endParaRPr>
          </a:p>
        </p:txBody>
      </p:sp>
      <p:pic>
        <p:nvPicPr>
          <p:cNvPr id="9" name="Slika 8" descr="Slika, ki vsebuje besede oblačila, oseba, zaprt prostor, moški&#10;&#10;Opis je samodejno ustvarjen">
            <a:extLst>
              <a:ext uri="{FF2B5EF4-FFF2-40B4-BE49-F238E27FC236}">
                <a16:creationId xmlns:a16="http://schemas.microsoft.com/office/drawing/2014/main" id="{39300479-2EC3-9295-D8E4-A5B9FC722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3928997" cy="261869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1" name="Slika 10" descr="Slika, ki vsebuje besede oseba, človeški obraz, nasmeh, zaprt prostor&#10;&#10;Opis je samodejno ustvarjen">
            <a:extLst>
              <a:ext uri="{FF2B5EF4-FFF2-40B4-BE49-F238E27FC236}">
                <a16:creationId xmlns:a16="http://schemas.microsoft.com/office/drawing/2014/main" id="{6173EB93-E038-AC4A-4056-36249E8C7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07537"/>
            <a:ext cx="3928997" cy="294674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42EC53F9-7E37-1506-7447-EE6F7F0A40B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138" y="2996952"/>
            <a:ext cx="4136862" cy="2736304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107504" y="318397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3000" dirty="0">
                <a:solidFill>
                  <a:srgbClr val="4B5EAA"/>
                </a:solidFill>
                <a:effectLst>
                  <a:reflection blurRad="6350" stA="55000" endA="300" endPos="0" dir="5400000" sy="-100000" algn="bl" rotWithShape="0"/>
                </a:effectLst>
              </a:rPr>
              <a:t>PONOSNI, da smo katoliška gimnazija</a:t>
            </a:r>
          </a:p>
        </p:txBody>
      </p:sp>
    </p:spTree>
    <p:extLst>
      <p:ext uri="{BB962C8B-B14F-4D97-AF65-F5344CB8AC3E}">
        <p14:creationId xmlns:p14="http://schemas.microsoft.com/office/powerpoint/2010/main" val="11534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6146102" y="472768"/>
            <a:ext cx="2304257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4000" dirty="0"/>
              <a:t> </a:t>
            </a:r>
            <a:r>
              <a:rPr lang="sl-SI" sz="4000" dirty="0">
                <a:solidFill>
                  <a:srgbClr val="FF0000"/>
                </a:solidFill>
              </a:rPr>
              <a:t> </a:t>
            </a:r>
            <a:r>
              <a:rPr lang="sl-SI" sz="2800" dirty="0">
                <a:solidFill>
                  <a:srgbClr val="FF0000"/>
                </a:solidFill>
              </a:rPr>
              <a:t>             </a:t>
            </a:r>
            <a:br>
              <a:rPr lang="sl-SI" sz="2800" dirty="0">
                <a:solidFill>
                  <a:srgbClr val="FF0000"/>
                </a:solidFill>
              </a:rPr>
            </a:br>
            <a:endParaRPr lang="sl-SI" sz="2800" dirty="0">
              <a:solidFill>
                <a:srgbClr val="FF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07504" y="5229200"/>
            <a:ext cx="381642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5DCEAF">
                  <a:lumMod val="50000"/>
                </a:srgbClr>
              </a:buClr>
              <a:buSzPct val="100000"/>
              <a:tabLst>
                <a:tab pos="144000" algn="l"/>
              </a:tabLst>
            </a:pPr>
            <a:r>
              <a:rPr lang="sl-SI" sz="1600" dirty="0">
                <a:solidFill>
                  <a:srgbClr val="002060"/>
                </a:solidFill>
              </a:rPr>
              <a:t>V šoli se dnevno srečujemo 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5DCEAF">
                  <a:lumMod val="50000"/>
                </a:srgbClr>
              </a:buClr>
              <a:buSzPct val="100000"/>
              <a:tabLst>
                <a:tab pos="144000" algn="l"/>
              </a:tabLst>
            </a:pPr>
            <a:r>
              <a:rPr lang="sl-SI" sz="1600" b="1" dirty="0">
                <a:solidFill>
                  <a:srgbClr val="002060"/>
                </a:solidFill>
              </a:rPr>
              <a:t>277 dijakov </a:t>
            </a:r>
            <a:r>
              <a:rPr lang="sl-SI" sz="1600" dirty="0">
                <a:solidFill>
                  <a:srgbClr val="002060"/>
                </a:solidFill>
              </a:rPr>
              <a:t>v 11 oddelkih; 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5DCEAF">
                  <a:lumMod val="50000"/>
                </a:srgbClr>
              </a:buClr>
              <a:buSzPct val="100000"/>
              <a:tabLst>
                <a:tab pos="144000" algn="l"/>
              </a:tabLst>
            </a:pPr>
            <a:r>
              <a:rPr lang="sl-SI" sz="1600" b="1" dirty="0">
                <a:solidFill>
                  <a:srgbClr val="002060"/>
                </a:solidFill>
              </a:rPr>
              <a:t>33 profesorjev.</a:t>
            </a:r>
            <a:r>
              <a:rPr lang="sl-SI" sz="1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233" y="1034261"/>
            <a:ext cx="5441367" cy="410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avokotnik 13"/>
          <p:cNvSpPr/>
          <p:nvPr/>
        </p:nvSpPr>
        <p:spPr>
          <a:xfrm>
            <a:off x="4058005" y="5233257"/>
            <a:ext cx="5328592" cy="67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5DCEAF">
                  <a:lumMod val="50000"/>
                </a:srgbClr>
              </a:buClr>
              <a:buSzPct val="100000"/>
              <a:tabLst>
                <a:tab pos="144000" algn="l"/>
              </a:tabLst>
            </a:pPr>
            <a:r>
              <a:rPr lang="sl-SI" sz="1600" dirty="0">
                <a:solidFill>
                  <a:srgbClr val="002060"/>
                </a:solidFill>
              </a:rPr>
              <a:t>V dijaškem domu v tem šolskem letu biva </a:t>
            </a:r>
            <a:r>
              <a:rPr lang="sl-SI" sz="1600" b="1" dirty="0">
                <a:solidFill>
                  <a:srgbClr val="002060"/>
                </a:solidFill>
              </a:rPr>
              <a:t>82 dijakov, 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5DCEAF">
                  <a:lumMod val="50000"/>
                </a:srgbClr>
              </a:buClr>
              <a:buSzPct val="100000"/>
              <a:tabLst>
                <a:tab pos="144000" algn="l"/>
              </a:tabLst>
            </a:pPr>
            <a:r>
              <a:rPr lang="sl-SI" sz="1600" dirty="0">
                <a:solidFill>
                  <a:srgbClr val="002060"/>
                </a:solidFill>
              </a:rPr>
              <a:t> za katere </a:t>
            </a:r>
            <a:r>
              <a:rPr lang="sl-SI" sz="1600" dirty="0" smtClean="0">
                <a:solidFill>
                  <a:srgbClr val="002060"/>
                </a:solidFill>
              </a:rPr>
              <a:t>skrbijo </a:t>
            </a:r>
            <a:r>
              <a:rPr lang="sl-SI" sz="1600" b="1" dirty="0">
                <a:solidFill>
                  <a:srgbClr val="002060"/>
                </a:solidFill>
              </a:rPr>
              <a:t>4 </a:t>
            </a:r>
            <a:r>
              <a:rPr lang="sl-SI" sz="1600" b="1" dirty="0" smtClean="0">
                <a:solidFill>
                  <a:srgbClr val="002060"/>
                </a:solidFill>
              </a:rPr>
              <a:t>vzgojitelji.</a:t>
            </a:r>
            <a:endParaRPr lang="sl-SI" sz="16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6" y="1034261"/>
            <a:ext cx="3124845" cy="4102834"/>
          </a:xfrm>
          <a:prstGeom prst="rect">
            <a:avLst/>
          </a:prstGeom>
          <a:noFill/>
          <a:ln>
            <a:noFill/>
          </a:ln>
          <a:effectLst>
            <a:outerShdw dist="35921" dir="27000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151856" y="360621"/>
            <a:ext cx="2921195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3600" dirty="0">
                <a:effectLst>
                  <a:reflection blurRad="6350" stA="55000" endA="300" endPos="0" dir="5400000" sy="-100000" algn="bl" rotWithShape="0"/>
                </a:effectLst>
              </a:rPr>
              <a:t>GIMNAZIJA</a:t>
            </a:r>
            <a:endParaRPr lang="sl-SI" sz="3600" dirty="0">
              <a:solidFill>
                <a:srgbClr val="FF0000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3984289" y="351064"/>
            <a:ext cx="4248472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3600" dirty="0">
                <a:solidFill>
                  <a:schemeClr val="bg1"/>
                </a:solidFill>
                <a:effectLst>
                  <a:reflection blurRad="6350" stA="55000" endA="300" endPos="0" dir="5400000" sy="-100000" algn="bl" rotWithShape="0"/>
                </a:effectLst>
              </a:rPr>
              <a:t>DIJAŠKI DOM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42C4753-2468-C442-C069-6E3FCA3B8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58" y="5137095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r="8299"/>
          <a:stretch/>
        </p:blipFill>
        <p:spPr>
          <a:xfrm>
            <a:off x="-36512" y="0"/>
            <a:ext cx="9289032" cy="6858000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3531378" y="1724740"/>
            <a:ext cx="2429409" cy="45125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l-SI" sz="1400" dirty="0">
                <a:solidFill>
                  <a:srgbClr val="002060"/>
                </a:solidFill>
              </a:rPr>
              <a:t>Stremimo k </a:t>
            </a:r>
            <a:r>
              <a:rPr lang="sl-SI" sz="1400" b="1" dirty="0">
                <a:solidFill>
                  <a:srgbClr val="002060"/>
                </a:solidFill>
              </a:rPr>
              <a:t>celostni </a:t>
            </a:r>
            <a:br>
              <a:rPr lang="sl-SI" sz="1400" b="1" dirty="0">
                <a:solidFill>
                  <a:srgbClr val="002060"/>
                </a:solidFill>
              </a:rPr>
            </a:br>
            <a:r>
              <a:rPr lang="sl-SI" sz="1400" b="1" dirty="0">
                <a:solidFill>
                  <a:srgbClr val="002060"/>
                </a:solidFill>
              </a:rPr>
              <a:t>vzgoji </a:t>
            </a:r>
            <a:r>
              <a:rPr lang="sl-SI" sz="1400" dirty="0">
                <a:solidFill>
                  <a:srgbClr val="002060"/>
                </a:solidFill>
              </a:rPr>
              <a:t>na temelju krščanskih vrednot.</a:t>
            </a:r>
          </a:p>
          <a:p>
            <a:pPr marL="45720" indent="0">
              <a:buNone/>
            </a:pPr>
            <a:endParaRPr lang="sl-SI" sz="1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sl-SI" sz="1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sl-SI" sz="1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sl-SI" sz="1400" dirty="0">
                <a:solidFill>
                  <a:srgbClr val="002060"/>
                </a:solidFill>
              </a:rPr>
              <a:t> </a:t>
            </a:r>
          </a:p>
          <a:p>
            <a:pPr marL="45720" indent="0">
              <a:buNone/>
            </a:pPr>
            <a:endParaRPr lang="sl-SI" sz="1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sl-SI" sz="1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sl-SI" sz="1400" dirty="0">
                <a:solidFill>
                  <a:srgbClr val="002060"/>
                </a:solidFill>
              </a:rPr>
              <a:t>Smo šola, ki daje </a:t>
            </a:r>
            <a:r>
              <a:rPr lang="sl-SI" sz="1400" b="1" dirty="0">
                <a:solidFill>
                  <a:srgbClr val="002060"/>
                </a:solidFill>
              </a:rPr>
              <a:t>kakovostno izobrazbo </a:t>
            </a:r>
            <a:br>
              <a:rPr lang="sl-SI" sz="1400" b="1" dirty="0">
                <a:solidFill>
                  <a:srgbClr val="002060"/>
                </a:solidFill>
              </a:rPr>
            </a:br>
            <a:r>
              <a:rPr lang="sl-SI" sz="1400" dirty="0">
                <a:solidFill>
                  <a:srgbClr val="002060"/>
                </a:solidFill>
              </a:rPr>
              <a:t>in omogoča mladim, </a:t>
            </a:r>
            <a:br>
              <a:rPr lang="sl-SI" sz="1400" dirty="0">
                <a:solidFill>
                  <a:srgbClr val="002060"/>
                </a:solidFill>
              </a:rPr>
            </a:br>
            <a:r>
              <a:rPr lang="sl-SI" sz="1400" dirty="0">
                <a:solidFill>
                  <a:srgbClr val="002060"/>
                </a:solidFill>
              </a:rPr>
              <a:t>da </a:t>
            </a:r>
            <a:r>
              <a:rPr lang="sl-SI" sz="1400" b="1" dirty="0">
                <a:solidFill>
                  <a:srgbClr val="002060"/>
                </a:solidFill>
              </a:rPr>
              <a:t>razvijajo svoje potenciale</a:t>
            </a:r>
            <a:r>
              <a:rPr lang="sl-SI" sz="1400" dirty="0">
                <a:solidFill>
                  <a:srgbClr val="002060"/>
                </a:solidFill>
              </a:rPr>
              <a:t>.</a:t>
            </a:r>
          </a:p>
          <a:p>
            <a:pPr marL="45720" indent="0">
              <a:buNone/>
            </a:pPr>
            <a:endParaRPr lang="sl-SI" sz="1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sl-SI" sz="1400" dirty="0">
                <a:solidFill>
                  <a:srgbClr val="002060"/>
                </a:solidFill>
              </a:rPr>
              <a:t/>
            </a:r>
            <a:br>
              <a:rPr lang="sl-SI" sz="1400" dirty="0">
                <a:solidFill>
                  <a:srgbClr val="002060"/>
                </a:solidFill>
              </a:rPr>
            </a:br>
            <a:endParaRPr lang="sl-SI" sz="1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sl-SI" sz="1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sl-SI" sz="1400" dirty="0">
              <a:solidFill>
                <a:srgbClr val="002060"/>
              </a:solidFill>
            </a:endParaRPr>
          </a:p>
          <a:p>
            <a:endParaRPr lang="sl-SI" sz="15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5" y="1781298"/>
            <a:ext cx="3448541" cy="23098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05" y="1724740"/>
            <a:ext cx="3313029" cy="248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3500" y="48289984"/>
            <a:ext cx="1517994" cy="202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FF7801D9-44DF-4D2C-8CB1-0807CEDC4B7A}"/>
              </a:ext>
            </a:extLst>
          </p:cNvPr>
          <p:cNvSpPr/>
          <p:nvPr/>
        </p:nvSpPr>
        <p:spPr>
          <a:xfrm>
            <a:off x="147367" y="1002462"/>
            <a:ext cx="9131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b="1" dirty="0">
                <a:solidFill>
                  <a:srgbClr val="0070C0"/>
                </a:solidFill>
              </a:rPr>
              <a:t>Sooblikovati mlade </a:t>
            </a:r>
            <a:r>
              <a:rPr lang="pl-PL" sz="2200" dirty="0">
                <a:solidFill>
                  <a:srgbClr val="0070C0"/>
                </a:solidFill>
              </a:rPr>
              <a:t>v telesni, duševni, razumski in duhovni dimenziji. </a:t>
            </a:r>
            <a:endParaRPr lang="sl-SI" sz="22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9304" y="4313391"/>
            <a:ext cx="3288717" cy="217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7" y="4180541"/>
            <a:ext cx="3440319" cy="227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126504" y="299774"/>
            <a:ext cx="972108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effectLst>
                  <a:reflection blurRad="6350" stA="55000" endA="300" endPos="0" dir="5400000" sy="-100000" algn="bl" rotWithShape="0"/>
                </a:effectLst>
              </a:rPr>
              <a:t>NAŠA VZGOJNA USMERITEV</a:t>
            </a:r>
            <a:r>
              <a:rPr lang="sl-SI" sz="2800" dirty="0">
                <a:solidFill>
                  <a:srgbClr val="FF0000"/>
                </a:solidFill>
                <a:effectLst>
                  <a:reflection blurRad="6350" stA="55000" endA="300" endPos="0" dir="5400000" sy="-100000" algn="bl" rotWithShape="0"/>
                </a:effectLst>
              </a:rPr>
              <a:t>              </a:t>
            </a:r>
            <a:br>
              <a:rPr lang="sl-SI" sz="2800" dirty="0">
                <a:solidFill>
                  <a:srgbClr val="FF0000"/>
                </a:solidFill>
                <a:effectLst>
                  <a:reflection blurRad="6350" stA="55000" endA="300" endPos="0" dir="5400000" sy="-100000" algn="bl" rotWithShape="0"/>
                </a:effectLst>
              </a:rPr>
            </a:br>
            <a:endParaRPr lang="sl-SI" sz="2800" dirty="0">
              <a:solidFill>
                <a:srgbClr val="FF0000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19C6FA8-1E66-DECF-30D2-A1EFABDA7C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70" y="5282432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0" t="79283" r="4060"/>
          <a:stretch/>
        </p:blipFill>
        <p:spPr>
          <a:xfrm>
            <a:off x="19066" y="5445224"/>
            <a:ext cx="2376264" cy="1412776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095008"/>
              </p:ext>
            </p:extLst>
          </p:nvPr>
        </p:nvGraphicFramePr>
        <p:xfrm>
          <a:off x="2195736" y="1518087"/>
          <a:ext cx="5472608" cy="522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5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7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772">
                <a:tc>
                  <a:txBody>
                    <a:bodyPr/>
                    <a:lstStyle/>
                    <a:p>
                      <a:pPr algn="ctr"/>
                      <a:r>
                        <a:rPr lang="sl-SI" sz="1200" dirty="0">
                          <a:solidFill>
                            <a:schemeClr val="bg1"/>
                          </a:solidFill>
                        </a:rPr>
                        <a:t>predmet</a:t>
                      </a:r>
                    </a:p>
                  </a:txBody>
                  <a:tcPr marL="79082" marR="79082" marT="39540" marB="3954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dirty="0">
                          <a:solidFill>
                            <a:schemeClr val="bg1"/>
                          </a:solidFill>
                        </a:rPr>
                        <a:t>1. letnik</a:t>
                      </a:r>
                    </a:p>
                  </a:txBody>
                  <a:tcPr marL="79082" marR="79082" marT="39540" marB="3954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dirty="0">
                          <a:solidFill>
                            <a:schemeClr val="bg1"/>
                          </a:solidFill>
                        </a:rPr>
                        <a:t>2. letnik</a:t>
                      </a:r>
                    </a:p>
                  </a:txBody>
                  <a:tcPr marL="79082" marR="79082" marT="39540" marB="3954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dirty="0">
                          <a:solidFill>
                            <a:schemeClr val="bg1"/>
                          </a:solidFill>
                        </a:rPr>
                        <a:t>3. letnik</a:t>
                      </a:r>
                    </a:p>
                  </a:txBody>
                  <a:tcPr marL="79082" marR="79082" marT="39540" marB="3954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dirty="0">
                          <a:solidFill>
                            <a:schemeClr val="bg1"/>
                          </a:solidFill>
                        </a:rPr>
                        <a:t>4.</a:t>
                      </a:r>
                      <a:r>
                        <a:rPr lang="sl-SI" sz="1200" baseline="0" dirty="0">
                          <a:solidFill>
                            <a:schemeClr val="bg1"/>
                          </a:solidFill>
                        </a:rPr>
                        <a:t> letnik</a:t>
                      </a:r>
                      <a:endParaRPr lang="sl-SI" sz="1200" dirty="0">
                        <a:solidFill>
                          <a:schemeClr val="bg1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slovenščina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matematika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angleščina (TJ 1)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italijanščina </a:t>
                      </a:r>
                      <a:r>
                        <a:rPr lang="sl-SI" sz="1200" b="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ali</a:t>
                      </a:r>
                      <a:r>
                        <a:rPr lang="sl-SI" sz="12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nemščina (TJ 2)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zgodovina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športna vzgoja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vera in kultura 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>
                        <a:solidFill>
                          <a:srgbClr val="6E7EBB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geografija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biologija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kemija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fizika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likovna</a:t>
                      </a:r>
                      <a:r>
                        <a:rPr lang="sl-SI" sz="1200" b="0" baseline="0" dirty="0">
                          <a:solidFill>
                            <a:schemeClr val="tx1"/>
                          </a:solidFill>
                        </a:rPr>
                        <a:t> umetnost</a:t>
                      </a:r>
                      <a:endParaRPr lang="sl-SI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glasba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informatika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latinščina </a:t>
                      </a:r>
                      <a:r>
                        <a:rPr lang="sl-SI" sz="1200" b="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ali </a:t>
                      </a:r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informatika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204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psihologija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6467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sociologija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1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772">
                <a:tc>
                  <a:txBody>
                    <a:bodyPr/>
                    <a:lstStyle/>
                    <a:p>
                      <a:r>
                        <a:rPr lang="sl-SI" sz="1200" b="0" dirty="0">
                          <a:solidFill>
                            <a:schemeClr val="tx1"/>
                          </a:solidFill>
                        </a:rPr>
                        <a:t>filozofija </a:t>
                      </a:r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000" dirty="0"/>
                    </a:p>
                  </a:txBody>
                  <a:tcPr marL="79082" marR="79082" marT="39540" marB="3954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1475656" y="260648"/>
            <a:ext cx="756084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4000" dirty="0">
                <a:effectLst>
                  <a:reflection blurRad="6350" stA="55000" endA="300" endPos="0" dir="5400000" sy="-100000" algn="bl" rotWithShape="0"/>
                </a:effectLst>
              </a:rPr>
              <a:t>IZVAJAMO PROGRAM SPLOŠNE</a:t>
            </a:r>
            <a:br>
              <a:rPr lang="sl-SI" sz="4000" dirty="0">
                <a:effectLst>
                  <a:reflection blurRad="6350" stA="55000" endA="300" endPos="0" dir="5400000" sy="-100000" algn="bl" rotWithShape="0"/>
                </a:effectLst>
              </a:rPr>
            </a:br>
            <a:r>
              <a:rPr lang="sl-SI" sz="4000" dirty="0">
                <a:effectLst>
                  <a:reflection blurRad="6350" stA="55000" endA="300" endPos="0" dir="5400000" sy="-100000" algn="bl" rotWithShape="0"/>
                </a:effectLst>
              </a:rPr>
              <a:t>GIMNAZIJE</a:t>
            </a:r>
            <a:endParaRPr lang="sl-SI" sz="2800" dirty="0">
              <a:solidFill>
                <a:srgbClr val="FF0000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9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5"/>
          <a:stretch/>
        </p:blipFill>
        <p:spPr>
          <a:xfrm>
            <a:off x="35496" y="4149080"/>
            <a:ext cx="9108504" cy="270892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5"/>
          <a:stretch/>
        </p:blipFill>
        <p:spPr>
          <a:xfrm rot="10800000">
            <a:off x="0" y="-99391"/>
            <a:ext cx="9108504" cy="2708920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35496" y="1348274"/>
            <a:ext cx="4032448" cy="3907324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1600" b="1" dirty="0">
              <a:solidFill>
                <a:srgbClr val="0070C0"/>
              </a:solidFill>
            </a:endParaRPr>
          </a:p>
          <a:p>
            <a:r>
              <a:rPr lang="sl-SI" sz="1600" b="1" dirty="0">
                <a:solidFill>
                  <a:srgbClr val="002060"/>
                </a:solidFill>
              </a:rPr>
              <a:t>Spodbujamo</a:t>
            </a:r>
            <a:r>
              <a:rPr lang="sl-SI" sz="1600" dirty="0">
                <a:solidFill>
                  <a:srgbClr val="002060"/>
                </a:solidFill>
              </a:rPr>
              <a:t> ustvarjalnost. </a:t>
            </a:r>
          </a:p>
          <a:p>
            <a:r>
              <a:rPr lang="sl-SI" sz="1600" b="1" dirty="0">
                <a:solidFill>
                  <a:srgbClr val="002060"/>
                </a:solidFill>
              </a:rPr>
              <a:t>Razvijamo</a:t>
            </a:r>
            <a:r>
              <a:rPr lang="sl-SI" sz="1600" dirty="0">
                <a:solidFill>
                  <a:srgbClr val="002060"/>
                </a:solidFill>
              </a:rPr>
              <a:t> znanja. </a:t>
            </a:r>
          </a:p>
          <a:p>
            <a:r>
              <a:rPr lang="sl-SI" sz="1600" b="1" dirty="0">
                <a:solidFill>
                  <a:srgbClr val="002060"/>
                </a:solidFill>
              </a:rPr>
              <a:t>Krepimo</a:t>
            </a:r>
            <a:r>
              <a:rPr lang="sl-SI" sz="1600" dirty="0">
                <a:solidFill>
                  <a:srgbClr val="002060"/>
                </a:solidFill>
              </a:rPr>
              <a:t> osebnostne </a:t>
            </a:r>
            <a:br>
              <a:rPr lang="sl-SI" sz="1600" dirty="0">
                <a:solidFill>
                  <a:srgbClr val="002060"/>
                </a:solidFill>
              </a:rPr>
            </a:br>
            <a:r>
              <a:rPr lang="sl-SI" sz="1600" dirty="0">
                <a:solidFill>
                  <a:srgbClr val="002060"/>
                </a:solidFill>
              </a:rPr>
              <a:t>lastnosti, potrebne za </a:t>
            </a:r>
            <a:br>
              <a:rPr lang="sl-SI" sz="1600" dirty="0">
                <a:solidFill>
                  <a:srgbClr val="002060"/>
                </a:solidFill>
              </a:rPr>
            </a:br>
            <a:r>
              <a:rPr lang="sl-SI" sz="1600" dirty="0">
                <a:solidFill>
                  <a:srgbClr val="002060"/>
                </a:solidFill>
              </a:rPr>
              <a:t>kasnejši uspeh v poklicu in </a:t>
            </a:r>
            <a:br>
              <a:rPr lang="sl-SI" sz="1600" dirty="0">
                <a:solidFill>
                  <a:srgbClr val="002060"/>
                </a:solidFill>
              </a:rPr>
            </a:br>
            <a:r>
              <a:rPr lang="sl-SI" sz="1600" dirty="0">
                <a:solidFill>
                  <a:srgbClr val="002060"/>
                </a:solidFill>
              </a:rPr>
              <a:t>življenju.</a:t>
            </a:r>
          </a:p>
          <a:p>
            <a:r>
              <a:rPr lang="sl-SI" sz="1600" b="1" dirty="0">
                <a:solidFill>
                  <a:srgbClr val="002060"/>
                </a:solidFill>
              </a:rPr>
              <a:t>Razvijamo</a:t>
            </a:r>
            <a:r>
              <a:rPr lang="sl-SI" sz="1600" dirty="0">
                <a:solidFill>
                  <a:srgbClr val="002060"/>
                </a:solidFill>
              </a:rPr>
              <a:t> samostojno, kritično </a:t>
            </a:r>
            <a:br>
              <a:rPr lang="sl-SI" sz="1600" dirty="0">
                <a:solidFill>
                  <a:srgbClr val="002060"/>
                </a:solidFill>
              </a:rPr>
            </a:br>
            <a:r>
              <a:rPr lang="sl-SI" sz="1600" dirty="0">
                <a:solidFill>
                  <a:srgbClr val="002060"/>
                </a:solidFill>
              </a:rPr>
              <a:t>razmišljanje in odgovorno </a:t>
            </a:r>
            <a:br>
              <a:rPr lang="sl-SI" sz="1600" dirty="0">
                <a:solidFill>
                  <a:srgbClr val="002060"/>
                </a:solidFill>
              </a:rPr>
            </a:br>
            <a:r>
              <a:rPr lang="sl-SI" sz="1600" dirty="0">
                <a:solidFill>
                  <a:srgbClr val="002060"/>
                </a:solidFill>
              </a:rPr>
              <a:t>ravnanje.</a:t>
            </a:r>
          </a:p>
          <a:p>
            <a:endParaRPr lang="sl-SI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02" y="1602402"/>
            <a:ext cx="5462498" cy="4099131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AFCD75-BFB0-4A27-A03F-D08473248EAC}"/>
              </a:ext>
            </a:extLst>
          </p:cNvPr>
          <p:cNvSpPr txBox="1">
            <a:spLocks/>
          </p:cNvSpPr>
          <p:nvPr/>
        </p:nvSpPr>
        <p:spPr>
          <a:xfrm>
            <a:off x="233772" y="156389"/>
            <a:ext cx="864096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Tx/>
              <a:buNone/>
              <a:defRPr sz="4600" b="1" i="0" kern="12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l-SI" sz="4000" dirty="0">
                <a:effectLst>
                  <a:reflection blurRad="6350" stA="55000" endA="300" endPos="0" dir="5400000" sy="-100000" algn="bl" rotWithShape="0"/>
                </a:effectLst>
              </a:rPr>
              <a:t>NAŠ PROGRAM:</a:t>
            </a:r>
            <a:br>
              <a:rPr lang="sl-SI" sz="4000" dirty="0">
                <a:effectLst>
                  <a:reflection blurRad="6350" stA="55000" endA="300" endPos="0" dir="5400000" sy="-100000" algn="bl" rotWithShape="0"/>
                </a:effectLst>
              </a:rPr>
            </a:br>
            <a:r>
              <a:rPr lang="sl-SI" sz="2200" dirty="0">
                <a:effectLst>
                  <a:reflection blurRad="6350" stA="55000" endA="300" endPos="0" dir="5400000" sy="-100000" algn="bl" rotWithShape="0"/>
                </a:effectLst>
              </a:rPr>
              <a:t>dijake pripravi na nadaljevanje izobraževanja v visokem šolstvu.</a:t>
            </a:r>
            <a:endParaRPr lang="sl-SI" sz="2200" dirty="0">
              <a:solidFill>
                <a:srgbClr val="FF0000"/>
              </a:solidFill>
              <a:effectLst>
                <a:reflection blurRad="6350" stA="55000" endA="300" endPos="0" dir="5400000" sy="-100000" algn="bl" rotWithShape="0"/>
              </a:effectLst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013176"/>
            <a:ext cx="2324466" cy="1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ed">
  <a:themeElements>
    <a:clrScheme name="Po meri 106897">
      <a:dk1>
        <a:sysClr val="windowText" lastClr="000000"/>
      </a:dk1>
      <a:lt1>
        <a:sysClr val="window" lastClr="FFFFFF"/>
      </a:lt1>
      <a:dk2>
        <a:srgbClr val="212745"/>
      </a:dk2>
      <a:lt2>
        <a:srgbClr val="0B769C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ed">
  <a:themeElements>
    <a:clrScheme name="Po meri 106897">
      <a:dk1>
        <a:sysClr val="windowText" lastClr="000000"/>
      </a:dk1>
      <a:lt1>
        <a:sysClr val="window" lastClr="FFFFFF"/>
      </a:lt1>
      <a:dk2>
        <a:srgbClr val="212745"/>
      </a:dk2>
      <a:lt2>
        <a:srgbClr val="0B769C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19811</TotalTime>
  <Words>1674</Words>
  <Application>Microsoft Office PowerPoint</Application>
  <PresentationFormat>Diaprojekcija na zaslonu (4:3)</PresentationFormat>
  <Paragraphs>318</Paragraphs>
  <Slides>24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24</vt:i4>
      </vt:variant>
    </vt:vector>
  </HeadingPairs>
  <TitlesOfParts>
    <vt:vector size="32" baseType="lpstr">
      <vt:lpstr>Arial</vt:lpstr>
      <vt:lpstr>Calibri</vt:lpstr>
      <vt:lpstr>Georgia</vt:lpstr>
      <vt:lpstr>Times New Roman</vt:lpstr>
      <vt:lpstr>Trebuchet MS</vt:lpstr>
      <vt:lpstr>Wingdings</vt:lpstr>
      <vt:lpstr>Sled</vt:lpstr>
      <vt:lpstr>1_Sled</vt:lpstr>
      <vt:lpstr>I N F O R M A T I V N I  D A N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danijel</dc:creator>
  <cp:lastModifiedBy>admin</cp:lastModifiedBy>
  <cp:revision>454</cp:revision>
  <cp:lastPrinted>2026-01-16T13:48:50Z</cp:lastPrinted>
  <dcterms:created xsi:type="dcterms:W3CDTF">2016-01-25T10:49:03Z</dcterms:created>
  <dcterms:modified xsi:type="dcterms:W3CDTF">2026-02-13T06:45:12Z</dcterms:modified>
</cp:coreProperties>
</file>